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handoutMasterIdLst>
    <p:handoutMasterId r:id="rId74"/>
  </p:handoutMasterIdLst>
  <p:sldIdLst>
    <p:sldId id="256" r:id="rId2"/>
    <p:sldId id="257" r:id="rId3"/>
    <p:sldId id="262" r:id="rId4"/>
    <p:sldId id="258" r:id="rId5"/>
    <p:sldId id="260" r:id="rId6"/>
    <p:sldId id="264" r:id="rId7"/>
    <p:sldId id="347" r:id="rId8"/>
    <p:sldId id="355" r:id="rId9"/>
    <p:sldId id="356" r:id="rId10"/>
    <p:sldId id="297" r:id="rId11"/>
    <p:sldId id="306" r:id="rId12"/>
    <p:sldId id="346" r:id="rId13"/>
    <p:sldId id="273" r:id="rId14"/>
    <p:sldId id="272" r:id="rId15"/>
    <p:sldId id="275" r:id="rId16"/>
    <p:sldId id="276" r:id="rId17"/>
    <p:sldId id="286" r:id="rId18"/>
    <p:sldId id="308" r:id="rId19"/>
    <p:sldId id="287" r:id="rId20"/>
    <p:sldId id="288" r:id="rId21"/>
    <p:sldId id="278" r:id="rId22"/>
    <p:sldId id="269" r:id="rId23"/>
    <p:sldId id="270" r:id="rId24"/>
    <p:sldId id="352" r:id="rId25"/>
    <p:sldId id="298" r:id="rId26"/>
    <p:sldId id="332" r:id="rId27"/>
    <p:sldId id="277" r:id="rId28"/>
    <p:sldId id="354" r:id="rId29"/>
    <p:sldId id="282" r:id="rId30"/>
    <p:sldId id="283" r:id="rId31"/>
    <p:sldId id="284" r:id="rId32"/>
    <p:sldId id="333" r:id="rId33"/>
    <p:sldId id="289" r:id="rId34"/>
    <p:sldId id="290" r:id="rId35"/>
    <p:sldId id="291" r:id="rId36"/>
    <p:sldId id="285" r:id="rId37"/>
    <p:sldId id="292" r:id="rId38"/>
    <p:sldId id="311" r:id="rId39"/>
    <p:sldId id="353" r:id="rId40"/>
    <p:sldId id="293" r:id="rId41"/>
    <p:sldId id="334" r:id="rId42"/>
    <p:sldId id="312" r:id="rId43"/>
    <p:sldId id="315" r:id="rId44"/>
    <p:sldId id="320" r:id="rId45"/>
    <p:sldId id="321" r:id="rId46"/>
    <p:sldId id="350" r:id="rId47"/>
    <p:sldId id="322" r:id="rId48"/>
    <p:sldId id="349" r:id="rId49"/>
    <p:sldId id="335" r:id="rId50"/>
    <p:sldId id="323" r:id="rId51"/>
    <p:sldId id="316" r:id="rId52"/>
    <p:sldId id="317" r:id="rId53"/>
    <p:sldId id="324" r:id="rId54"/>
    <p:sldId id="327" r:id="rId55"/>
    <p:sldId id="325" r:id="rId56"/>
    <p:sldId id="326" r:id="rId57"/>
    <p:sldId id="329" r:id="rId58"/>
    <p:sldId id="330" r:id="rId59"/>
    <p:sldId id="336" r:id="rId60"/>
    <p:sldId id="314" r:id="rId61"/>
    <p:sldId id="318" r:id="rId62"/>
    <p:sldId id="339" r:id="rId63"/>
    <p:sldId id="319" r:id="rId64"/>
    <p:sldId id="331" r:id="rId65"/>
    <p:sldId id="343" r:id="rId66"/>
    <p:sldId id="345" r:id="rId67"/>
    <p:sldId id="344" r:id="rId68"/>
    <p:sldId id="300" r:id="rId69"/>
    <p:sldId id="268" r:id="rId70"/>
    <p:sldId id="337" r:id="rId71"/>
    <p:sldId id="310" r:id="rId7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B5A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385" autoAdjust="0"/>
    <p:restoredTop sz="64667" autoAdjust="0"/>
  </p:normalViewPr>
  <p:slideViewPr>
    <p:cSldViewPr>
      <p:cViewPr>
        <p:scale>
          <a:sx n="66" d="100"/>
          <a:sy n="66" d="100"/>
        </p:scale>
        <p:origin x="-1200" y="402"/>
      </p:cViewPr>
      <p:guideLst>
        <p:guide orient="horz" pos="2160"/>
        <p:guide pos="2880"/>
      </p:guideLst>
    </p:cSldViewPr>
  </p:slideViewPr>
  <p:notesTextViewPr>
    <p:cViewPr>
      <p:scale>
        <a:sx n="100" d="100"/>
        <a:sy n="100" d="100"/>
      </p:scale>
      <p:origin x="0" y="0"/>
    </p:cViewPr>
  </p:notesTextViewPr>
  <p:notesViewPr>
    <p:cSldViewPr>
      <p:cViewPr>
        <p:scale>
          <a:sx n="125" d="100"/>
          <a:sy n="125" d="100"/>
        </p:scale>
        <p:origin x="-1980" y="1938"/>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490" cy="4800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002" y="0"/>
            <a:ext cx="3170490" cy="480060"/>
          </a:xfrm>
          <a:prstGeom prst="rect">
            <a:avLst/>
          </a:prstGeom>
        </p:spPr>
        <p:txBody>
          <a:bodyPr vert="horz" lIns="91440" tIns="45720" rIns="91440" bIns="45720" rtlCol="0"/>
          <a:lstStyle>
            <a:lvl1pPr algn="r">
              <a:defRPr sz="1200"/>
            </a:lvl1pPr>
          </a:lstStyle>
          <a:p>
            <a:fld id="{0647C7E3-6A8B-4203-B64E-1B4F2CBD201D}" type="datetimeFigureOut">
              <a:rPr lang="en-US" smtClean="0"/>
              <a:pPr/>
              <a:t>9/28/2015</a:t>
            </a:fld>
            <a:endParaRPr lang="en-US"/>
          </a:p>
        </p:txBody>
      </p:sp>
      <p:sp>
        <p:nvSpPr>
          <p:cNvPr id="4" name="Footer Placeholder 3"/>
          <p:cNvSpPr>
            <a:spLocks noGrp="1"/>
          </p:cNvSpPr>
          <p:nvPr>
            <p:ph type="ftr" sz="quarter" idx="2"/>
          </p:nvPr>
        </p:nvSpPr>
        <p:spPr>
          <a:xfrm>
            <a:off x="1" y="9119602"/>
            <a:ext cx="3170490" cy="4800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002" y="9119602"/>
            <a:ext cx="3170490" cy="480060"/>
          </a:xfrm>
          <a:prstGeom prst="rect">
            <a:avLst/>
          </a:prstGeom>
        </p:spPr>
        <p:txBody>
          <a:bodyPr vert="horz" lIns="91440" tIns="45720" rIns="91440" bIns="45720" rtlCol="0" anchor="b"/>
          <a:lstStyle>
            <a:lvl1pPr algn="r">
              <a:defRPr sz="1200"/>
            </a:lvl1pPr>
          </a:lstStyle>
          <a:p>
            <a:fld id="{BC20FFE9-634E-44F3-A4D0-7A28443292C7}" type="slidenum">
              <a:rPr lang="en-US" smtClean="0"/>
              <a:pPr/>
              <a:t>‹#›</a:t>
            </a:fld>
            <a:endParaRPr lang="en-US"/>
          </a:p>
        </p:txBody>
      </p:sp>
    </p:spTree>
    <p:extLst>
      <p:ext uri="{BB962C8B-B14F-4D97-AF65-F5344CB8AC3E}">
        <p14:creationId xmlns:p14="http://schemas.microsoft.com/office/powerpoint/2010/main" xmlns="" val="27375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1440" tIns="45720" rIns="91440" bIns="45720" rtlCol="0"/>
          <a:lstStyle>
            <a:lvl1pPr algn="r">
              <a:defRPr sz="1200"/>
            </a:lvl1pPr>
          </a:lstStyle>
          <a:p>
            <a:fld id="{2A76C1CA-EE55-47FD-9FF0-B459FF77A477}" type="datetimeFigureOut">
              <a:rPr lang="en-US" smtClean="0"/>
              <a:pPr/>
              <a:t>9/28/2015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1440" tIns="45720" rIns="91440" bIns="45720" rtlCol="0" anchor="b"/>
          <a:lstStyle>
            <a:lvl1pPr algn="r">
              <a:defRPr sz="1200"/>
            </a:lvl1pPr>
          </a:lstStyle>
          <a:p>
            <a:fld id="{5F19FC66-DC15-4F41-B9DB-8929C5BA8867}" type="slidenum">
              <a:rPr lang="en-US" smtClean="0"/>
              <a:pPr/>
              <a:t>‹#›</a:t>
            </a:fld>
            <a:endParaRPr lang="en-US"/>
          </a:p>
        </p:txBody>
      </p:sp>
    </p:spTree>
    <p:extLst>
      <p:ext uri="{BB962C8B-B14F-4D97-AF65-F5344CB8AC3E}">
        <p14:creationId xmlns:p14="http://schemas.microsoft.com/office/powerpoint/2010/main" xmlns="" val="290631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Software Defined Radios are radio communication systems in which the processing components are </a:t>
            </a:r>
            <a:r>
              <a:rPr lang="en-US" sz="1200" kern="1200" baseline="0" dirty="0" err="1" smtClean="0">
                <a:solidFill>
                  <a:schemeClr val="tx1"/>
                </a:solidFill>
                <a:latin typeface="+mn-lt"/>
                <a:ea typeface="+mn-ea"/>
                <a:cs typeface="+mn-cs"/>
              </a:rPr>
              <a:t>realised</a:t>
            </a:r>
            <a:r>
              <a:rPr lang="en-US" sz="1200" kern="1200" baseline="0" dirty="0" smtClean="0">
                <a:solidFill>
                  <a:schemeClr val="tx1"/>
                </a:solidFill>
                <a:latin typeface="+mn-lt"/>
                <a:ea typeface="+mn-ea"/>
                <a:cs typeface="+mn-cs"/>
              </a:rPr>
              <a:t> by means of software on a computer or embedded system instead of in hardware circuits. SDR provides a flexible platform on which application specific radio systems can be implemented.</a:t>
            </a:r>
          </a:p>
          <a:p>
            <a:endParaRPr lang="en-US" sz="1200" kern="1200" baseline="0" dirty="0" smtClean="0">
              <a:solidFill>
                <a:schemeClr val="tx1"/>
              </a:solidFill>
              <a:latin typeface="+mn-lt"/>
              <a:ea typeface="+mn-ea"/>
              <a:cs typeface="+mn-cs"/>
            </a:endParaRPr>
          </a:p>
          <a:p>
            <a:r>
              <a:rPr lang="en-US" dirty="0" smtClean="0"/>
              <a:t>Cognitive Radio (CR) is an evolution of SDR incorporating intelligence in adapting the radio to a changing environment.</a:t>
            </a:r>
          </a:p>
          <a:p>
            <a:r>
              <a:rPr lang="en-US" sz="1200" kern="1200" baseline="0" dirty="0" smtClean="0">
                <a:solidFill>
                  <a:schemeClr val="tx1"/>
                </a:solidFill>
                <a:latin typeface="+mn-lt"/>
                <a:ea typeface="+mn-ea"/>
                <a:cs typeface="+mn-cs"/>
              </a:rPr>
              <a:t>Recently, CR has gained further importance due to spectrum scarcity and inefficient spectrum usage.</a:t>
            </a:r>
          </a:p>
          <a:p>
            <a:r>
              <a:rPr lang="en-US" sz="1200" kern="1200" baseline="0" dirty="0" smtClean="0">
                <a:solidFill>
                  <a:schemeClr val="tx1"/>
                </a:solidFill>
                <a:latin typeface="+mn-lt"/>
                <a:ea typeface="+mn-ea"/>
                <a:cs typeface="+mn-cs"/>
              </a:rPr>
              <a:t>CRs enable a situation where spectrum allocated to licensed users, known as Primary Users, can be reused by unlicensed users,</a:t>
            </a:r>
          </a:p>
          <a:p>
            <a:r>
              <a:rPr lang="en-US" sz="1200" kern="1200" baseline="0" dirty="0" smtClean="0">
                <a:solidFill>
                  <a:schemeClr val="tx1"/>
                </a:solidFill>
                <a:latin typeface="+mn-lt"/>
                <a:ea typeface="+mn-ea"/>
                <a:cs typeface="+mn-cs"/>
              </a:rPr>
              <a:t>referred to as Secondary Users, when the Primary Uses are not using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Apart from the critical issues of sensing for unused spectrum and allocating bands for transmission, the lower priority</a:t>
            </a:r>
          </a:p>
          <a:p>
            <a:r>
              <a:rPr lang="en-US" sz="1200" kern="1200" baseline="0" dirty="0" smtClean="0">
                <a:solidFill>
                  <a:schemeClr val="tx1"/>
                </a:solidFill>
                <a:latin typeface="+mn-lt"/>
                <a:ea typeface="+mn-ea"/>
                <a:cs typeface="+mn-cs"/>
              </a:rPr>
              <a:t>of SUs presents a problem in terms of transmission capability and quality of service. </a:t>
            </a:r>
          </a:p>
          <a:p>
            <a:r>
              <a:rPr lang="en-US" sz="1200" kern="1200" baseline="0" dirty="0" smtClean="0">
                <a:solidFill>
                  <a:schemeClr val="tx1"/>
                </a:solidFill>
                <a:latin typeface="+mn-lt"/>
                <a:ea typeface="+mn-ea"/>
                <a:cs typeface="+mn-cs"/>
              </a:rPr>
              <a:t>If the spectrum bands allowed for a CR are fully occupied by Primary Uses and incumbent users transmission might be blocked. </a:t>
            </a:r>
          </a:p>
          <a:p>
            <a:r>
              <a:rPr lang="en-US" sz="1200" kern="1200" baseline="0" dirty="0" smtClean="0">
                <a:solidFill>
                  <a:schemeClr val="tx1"/>
                </a:solidFill>
                <a:latin typeface="+mn-lt"/>
                <a:ea typeface="+mn-ea"/>
                <a:cs typeface="+mn-cs"/>
              </a:rPr>
              <a:t>Multi-standard cognitive radios can operate in multiple frequency bands with different specified standards, providing greater flexibility.</a:t>
            </a: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OFDM is a multicarrier modulation scheme in which a high-rate data stream is split into multiple parallel low rate streams.</a:t>
            </a:r>
          </a:p>
          <a:p>
            <a:pPr algn="just"/>
            <a:r>
              <a:rPr lang="en-US" sz="1400" dirty="0" smtClean="0">
                <a:latin typeface="Arial" pitchFamily="34" charset="0"/>
                <a:cs typeface="Arial" pitchFamily="34" charset="0"/>
              </a:rPr>
              <a:t>The adjacent sub-carriers are theoretically orthogonal and have no </a:t>
            </a:r>
            <a:r>
              <a:rPr lang="en-US" sz="1400" b="1" dirty="0" smtClean="0">
                <a:latin typeface="Arial" pitchFamily="34" charset="0"/>
                <a:cs typeface="Arial" pitchFamily="34" charset="0"/>
              </a:rPr>
              <a:t>Inter carrier Interference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Inter carrier Interference (ICI) refers that the other sub-carriers cause an interference to one sub-carrier at the sampling point.</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latin typeface="Arial" pitchFamily="34" charset="0"/>
                <a:cs typeface="Arial" pitchFamily="34" charset="0"/>
              </a:rPr>
              <a:t>A guard interval (or </a:t>
            </a:r>
            <a:r>
              <a:rPr lang="en-US" sz="1400" b="1" i="1" dirty="0" smtClean="0">
                <a:latin typeface="Arial" pitchFamily="34" charset="0"/>
                <a:cs typeface="Arial" pitchFamily="34" charset="0"/>
              </a:rPr>
              <a:t>cyclic prefix (CP)</a:t>
            </a:r>
            <a:r>
              <a:rPr lang="en-US" sz="1400" dirty="0" smtClean="0">
                <a:latin typeface="Arial" pitchFamily="34" charset="0"/>
                <a:cs typeface="Arial" pitchFamily="34" charset="0"/>
              </a:rPr>
              <a:t>)</a:t>
            </a:r>
            <a:r>
              <a:rPr lang="en-US" sz="1400" baseline="0" dirty="0" smtClean="0">
                <a:latin typeface="Arial" pitchFamily="34" charset="0"/>
                <a:cs typeface="Arial" pitchFamily="34" charset="0"/>
              </a:rPr>
              <a:t> </a:t>
            </a:r>
            <a:r>
              <a:rPr lang="en-US" sz="1400" dirty="0" smtClean="0">
                <a:latin typeface="Arial" pitchFamily="34" charset="0"/>
                <a:cs typeface="Arial" pitchFamily="34" charset="0"/>
              </a:rPr>
              <a:t>is added before each OFDM symbol</a:t>
            </a:r>
            <a:r>
              <a:rPr lang="en-US" sz="1400" baseline="0" dirty="0" smtClean="0">
                <a:latin typeface="Arial" pitchFamily="34" charset="0"/>
                <a:cs typeface="Arial" pitchFamily="34" charset="0"/>
              </a:rPr>
              <a:t> to avoid ISI.</a:t>
            </a:r>
            <a:endParaRPr lang="en-US" sz="1400" dirty="0" smtClean="0"/>
          </a:p>
          <a:p>
            <a:pPr algn="just"/>
            <a:r>
              <a:rPr lang="en-US" sz="1400" dirty="0" smtClean="0">
                <a:latin typeface="Arial" pitchFamily="34" charset="0"/>
                <a:cs typeface="Arial" pitchFamily="34" charset="0"/>
              </a:rPr>
              <a:t>The first Fig. shows how the CP is added</a:t>
            </a:r>
          </a:p>
          <a:p>
            <a:pPr algn="just"/>
            <a:endParaRPr lang="en-US" sz="1400" dirty="0" smtClean="0">
              <a:latin typeface="Arial" pitchFamily="34" charset="0"/>
              <a:cs typeface="Arial" pitchFamily="34" charset="0"/>
            </a:endParaRPr>
          </a:p>
          <a:p>
            <a:pPr algn="just"/>
            <a:r>
              <a:rPr lang="en-US" sz="1400" b="1" dirty="0" smtClean="0">
                <a:latin typeface="Arial" pitchFamily="34" charset="0"/>
                <a:cs typeface="Arial" pitchFamily="34" charset="0"/>
              </a:rPr>
              <a:t>Inter Symbol Interference (ISI) </a:t>
            </a:r>
            <a:r>
              <a:rPr lang="en-US" sz="1400" dirty="0" smtClean="0">
                <a:latin typeface="Arial" pitchFamily="34" charset="0"/>
                <a:cs typeface="Arial" pitchFamily="34" charset="0"/>
              </a:rPr>
              <a:t>refers that OFDM symbol is interfered by the adjacent symbols.</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left fig. shows the ISI because of CIR while the </a:t>
            </a:r>
            <a:r>
              <a:rPr lang="en-US" sz="1400" dirty="0" err="1" smtClean="0">
                <a:latin typeface="Arial" pitchFamily="34" charset="0"/>
                <a:cs typeface="Arial" pitchFamily="34" charset="0"/>
              </a:rPr>
              <a:t>righ</a:t>
            </a:r>
            <a:r>
              <a:rPr lang="en-US" sz="1400" dirty="0" smtClean="0">
                <a:latin typeface="Arial" pitchFamily="34" charset="0"/>
                <a:cs typeface="Arial" pitchFamily="34" charset="0"/>
              </a:rPr>
              <a:t> Fig. illustrates how ISI is avoided thanks to CP.</a:t>
            </a:r>
          </a:p>
          <a:p>
            <a:endParaRPr lang="en-US" sz="14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Fig shows how efficiently OFDM provides the flexibility for CR doing spectrum sensing and shaping</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Using FFT senses the occupied spectrum of licensed user and only enable sub-carrier in idle spectrum to transmit.</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OFDM has many advanced features, however, its can be achieved if the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 in receiver performs perfectly.</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Arial" pitchFamily="34" charset="0"/>
                <a:cs typeface="Arial" pitchFamily="34" charset="0"/>
              </a:rPr>
              <a:t>Timing offset may result</a:t>
            </a:r>
            <a:r>
              <a:rPr lang="en-US" sz="1200" baseline="0" dirty="0" smtClean="0">
                <a:latin typeface="Arial" pitchFamily="34" charset="0"/>
                <a:cs typeface="Arial" pitchFamily="34" charset="0"/>
              </a:rPr>
              <a:t> in the carrier rotation or ISI.</a:t>
            </a:r>
            <a:endParaRPr lang="en-US" dirty="0" smtClean="0"/>
          </a:p>
          <a:p>
            <a:endParaRPr lang="en-US" dirty="0" smtClean="0"/>
          </a:p>
          <a:p>
            <a:pPr algn="just"/>
            <a:r>
              <a:rPr lang="en-US" sz="1200" dirty="0" smtClean="0">
                <a:latin typeface="Arial" pitchFamily="34" charset="0"/>
                <a:cs typeface="Arial" pitchFamily="34" charset="0"/>
              </a:rPr>
              <a:t>If Actual sample index is earlier than correct sample index, Some samples of CP are taken to compute FFT, that leads to subcarrier rotation.</a:t>
            </a:r>
          </a:p>
          <a:p>
            <a:pPr algn="just"/>
            <a:endParaRPr lang="en-US" sz="1200" dirty="0" smtClean="0">
              <a:latin typeface="Arial" pitchFamily="34" charset="0"/>
              <a:cs typeface="Arial" pitchFamily="34" charset="0"/>
            </a:endParaRPr>
          </a:p>
          <a:p>
            <a:pPr algn="just"/>
            <a:r>
              <a:rPr lang="en-US" sz="1200" dirty="0" smtClean="0">
                <a:latin typeface="Arial" pitchFamily="34" charset="0"/>
                <a:cs typeface="Arial" pitchFamily="34" charset="0"/>
              </a:rPr>
              <a:t>If Actual sample index is later than correct sample index, Some samples of next OFDM symbol are taken to compute FFT, that results in ISI. </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latin typeface="Arial" pitchFamily="34" charset="0"/>
                <a:cs typeface="Arial" pitchFamily="34" charset="0"/>
              </a:rPr>
              <a:t>This is presentation outline. </a:t>
            </a:r>
          </a:p>
          <a:p>
            <a:r>
              <a:rPr lang="en-US" sz="1400" dirty="0" smtClean="0">
                <a:latin typeface="Arial" pitchFamily="34" charset="0"/>
                <a:cs typeface="Arial" pitchFamily="34" charset="0"/>
              </a:rPr>
              <a:t>Firstly, I will</a:t>
            </a:r>
            <a:r>
              <a:rPr lang="en-US" sz="1400" baseline="0" dirty="0" smtClean="0">
                <a:latin typeface="Arial" pitchFamily="34" charset="0"/>
                <a:cs typeface="Arial" pitchFamily="34" charset="0"/>
              </a:rPr>
              <a:t> present the Research Introduction that includes Research motivation, research objective and the thesis’s contributions</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Secondly,  Background Literature is considered to provide</a:t>
            </a:r>
            <a:r>
              <a:rPr lang="en-US" sz="1400" baseline="0" dirty="0" smtClean="0">
                <a:latin typeface="Arial" pitchFamily="34" charset="0"/>
                <a:cs typeface="Arial" pitchFamily="34" charset="0"/>
              </a:rPr>
              <a:t> an overview and basic knowledge on the researches in this thesis.</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Then, I will discussed in detail on</a:t>
            </a:r>
            <a:r>
              <a:rPr lang="en-US" sz="1400" baseline="0" dirty="0" smtClean="0">
                <a:latin typeface="Arial" pitchFamily="34" charset="0"/>
                <a:cs typeface="Arial" pitchFamily="34" charset="0"/>
              </a:rPr>
              <a:t> the main</a:t>
            </a:r>
            <a:r>
              <a:rPr lang="en-US" sz="1400" dirty="0" smtClean="0">
                <a:latin typeface="Arial" pitchFamily="34" charset="0"/>
                <a:cs typeface="Arial" pitchFamily="34" charset="0"/>
              </a:rPr>
              <a:t> research contributions.</a:t>
            </a:r>
          </a:p>
          <a:p>
            <a:r>
              <a:rPr lang="en-US" sz="1400" dirty="0" smtClean="0">
                <a:latin typeface="Arial" pitchFamily="34" charset="0"/>
                <a:cs typeface="Arial" pitchFamily="34" charset="0"/>
              </a:rPr>
              <a:t>Finally, the conclusion</a:t>
            </a:r>
            <a:r>
              <a:rPr lang="en-US" sz="1400" baseline="0" dirty="0" smtClean="0">
                <a:latin typeface="Arial" pitchFamily="34" charset="0"/>
                <a:cs typeface="Arial" pitchFamily="34" charset="0"/>
              </a:rPr>
              <a:t> and </a:t>
            </a:r>
            <a:r>
              <a:rPr lang="en-US" sz="1400" dirty="0" smtClean="0">
                <a:latin typeface="Arial" pitchFamily="34" charset="0"/>
                <a:cs typeface="Arial" pitchFamily="34" charset="0"/>
              </a:rPr>
              <a:t>future work will be given</a:t>
            </a:r>
          </a:p>
          <a:p>
            <a:endParaRPr lang="en-US" sz="14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As can be seen, OFDM performance is sensitive to even small frequency offsets. The effect of CFO causes dispersion, similarly to AWGN, and also phase rotation in the QPSK constellation </a:t>
            </a:r>
            <a:r>
              <a:rPr lang="en-US" sz="1400" i="1" dirty="0" smtClean="0">
                <a:latin typeface="Arial" pitchFamily="34" charset="0"/>
                <a:cs typeface="Arial" pitchFamily="34" charset="0"/>
              </a:rPr>
              <a:t>demodulated from OFDM symbol</a:t>
            </a:r>
          </a:p>
          <a:p>
            <a:pPr algn="just"/>
            <a:endParaRPr lang="en-US" sz="1400"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One drawback of OFDM is spectral leakage due to the summation of sinusoidal subcarriers windowed by a rectangular function. </a:t>
            </a:r>
          </a:p>
          <a:p>
            <a:r>
              <a:rPr lang="en-US" sz="1200" kern="1200" baseline="0" dirty="0" smtClean="0">
                <a:solidFill>
                  <a:schemeClr val="tx1"/>
                </a:solidFill>
                <a:latin typeface="+mn-lt"/>
                <a:ea typeface="+mn-ea"/>
                <a:cs typeface="+mn-cs"/>
              </a:rPr>
              <a:t>Some recent OFDM-based standards demand very strict requirements on spectral leakage to avoid inter-channel. </a:t>
            </a:r>
          </a:p>
          <a:p>
            <a:r>
              <a:rPr lang="en-US" sz="1200" kern="1200" baseline="0" dirty="0" smtClean="0">
                <a:solidFill>
                  <a:schemeClr val="tx1"/>
                </a:solidFill>
                <a:latin typeface="+mn-lt"/>
                <a:ea typeface="+mn-ea"/>
                <a:cs typeface="+mn-cs"/>
              </a:rPr>
              <a:t>This raises a significant challenge in terms of how to shape the spectrum of the OFDM signal.</a:t>
            </a:r>
          </a:p>
          <a:p>
            <a:endParaRPr lang="en-US" sz="1400" dirty="0" smtClean="0">
              <a:latin typeface="Arial" pitchFamily="34" charset="0"/>
              <a:cs typeface="Arial"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The Fig. shows the spectrum leakage of some window filter applied for ODFM symbols. </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High</a:t>
            </a:r>
            <a:r>
              <a:rPr lang="en-US" sz="1400" baseline="0" dirty="0" smtClean="0">
                <a:latin typeface="Arial" pitchFamily="34" charset="0"/>
                <a:cs typeface="Arial" pitchFamily="34" charset="0"/>
              </a:rPr>
              <a:t> Performance</a:t>
            </a:r>
            <a:r>
              <a:rPr lang="en-US" sz="1400" dirty="0" smtClean="0">
                <a:latin typeface="Arial" pitchFamily="34" charset="0"/>
                <a:cs typeface="Arial" pitchFamily="34" charset="0"/>
              </a:rPr>
              <a:t>, low power architecture, flexible reconfiguration make FPGAs an attractive platform for digital circuit implementation in particularly for CR research.</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power</a:t>
            </a:r>
            <a:r>
              <a:rPr lang="en-US" sz="1400" baseline="0" dirty="0" smtClean="0">
                <a:latin typeface="Arial" pitchFamily="34" charset="0"/>
                <a:cs typeface="Arial" pitchFamily="34" charset="0"/>
              </a:rPr>
              <a:t> consumption of FPGA can be written as this </a:t>
            </a:r>
            <a:r>
              <a:rPr lang="en-US" sz="1400" baseline="0" dirty="0" err="1" smtClean="0">
                <a:latin typeface="Arial" pitchFamily="34" charset="0"/>
                <a:cs typeface="Arial" pitchFamily="34" charset="0"/>
              </a:rPr>
              <a:t>equ</a:t>
            </a:r>
            <a:r>
              <a:rPr lang="en-US" sz="1400" baseline="0" dirty="0" smtClean="0">
                <a:latin typeface="Arial" pitchFamily="34" charset="0"/>
                <a:cs typeface="Arial" pitchFamily="34" charset="0"/>
              </a:rPr>
              <a:t>.</a:t>
            </a:r>
            <a:endParaRPr lang="en-US" sz="1400" dirty="0" smtClean="0">
              <a:latin typeface="Arial" pitchFamily="34" charset="0"/>
              <a:cs typeface="Arial" pitchFamily="34" charset="0"/>
            </a:endParaRP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From this Formula, some low-power strategies would be proposed based on C, f, V.</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We can use some tool</a:t>
            </a:r>
            <a:r>
              <a:rPr lang="en-US" sz="1400" baseline="0" dirty="0" smtClean="0">
                <a:latin typeface="Arial" pitchFamily="34" charset="0"/>
                <a:cs typeface="Arial" pitchFamily="34" charset="0"/>
              </a:rPr>
              <a:t> to estimate the power of FPGA implementation at design stages</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verified the correctness and performance of our implemented system illustrated in Figure.</a:t>
            </a:r>
          </a:p>
          <a:p>
            <a:r>
              <a:rPr lang="en-US" sz="1200" kern="1200" baseline="0" dirty="0" smtClean="0">
                <a:solidFill>
                  <a:schemeClr val="tx1"/>
                </a:solidFill>
                <a:latin typeface="+mn-lt"/>
                <a:ea typeface="+mn-ea"/>
                <a:cs typeface="+mn-cs"/>
              </a:rPr>
              <a:t>The overall framework evaluates our hardware design against a MATLAB “golden reference". </a:t>
            </a:r>
          </a:p>
          <a:p>
            <a:r>
              <a:rPr lang="en-US" sz="1200" kern="1200" baseline="0" dirty="0" smtClean="0">
                <a:solidFill>
                  <a:schemeClr val="tx1"/>
                </a:solidFill>
                <a:latin typeface="+mn-lt"/>
                <a:ea typeface="+mn-ea"/>
                <a:cs typeface="+mn-cs"/>
              </a:rPr>
              <a:t>The MATLAB prototype serves to provide the implementation definition as well as providing a source for test vectors. </a:t>
            </a:r>
          </a:p>
          <a:p>
            <a:r>
              <a:rPr lang="en-US" sz="1200" kern="1200" baseline="0" dirty="0" smtClean="0">
                <a:solidFill>
                  <a:schemeClr val="tx1"/>
                </a:solidFill>
                <a:latin typeface="+mn-lt"/>
                <a:ea typeface="+mn-ea"/>
                <a:cs typeface="+mn-cs"/>
              </a:rPr>
              <a:t>Common input vectors are used for both system simulation and hardware implementations. </a:t>
            </a:r>
          </a:p>
          <a:p>
            <a:r>
              <a:rPr lang="en-US" sz="1200" kern="1200" baseline="0" dirty="0" err="1" smtClean="0">
                <a:solidFill>
                  <a:schemeClr val="tx1"/>
                </a:solidFill>
                <a:latin typeface="+mn-lt"/>
                <a:ea typeface="+mn-ea"/>
                <a:cs typeface="+mn-cs"/>
              </a:rPr>
              <a:t>Testbench</a:t>
            </a:r>
            <a:r>
              <a:rPr lang="en-US" sz="1200" kern="1200" baseline="0" dirty="0" smtClean="0">
                <a:solidFill>
                  <a:schemeClr val="tx1"/>
                </a:solidFill>
                <a:latin typeface="+mn-lt"/>
                <a:ea typeface="+mn-ea"/>
                <a:cs typeface="+mn-cs"/>
              </a:rPr>
              <a:t> scripts send the input vectors from a database to the implemented system.</a:t>
            </a:r>
          </a:p>
          <a:p>
            <a:r>
              <a:rPr lang="en-US" sz="1200" kern="1200" baseline="0" dirty="0" smtClean="0">
                <a:solidFill>
                  <a:schemeClr val="tx1"/>
                </a:solidFill>
                <a:latin typeface="+mn-lt"/>
                <a:ea typeface="+mn-ea"/>
                <a:cs typeface="+mn-cs"/>
              </a:rPr>
              <a:t>Moreover, </a:t>
            </a:r>
            <a:r>
              <a:rPr lang="en-US" sz="1200" kern="1200" baseline="0" dirty="0" err="1" smtClean="0">
                <a:solidFill>
                  <a:schemeClr val="tx1"/>
                </a:solidFill>
                <a:latin typeface="+mn-lt"/>
                <a:ea typeface="+mn-ea"/>
                <a:cs typeface="+mn-cs"/>
              </a:rPr>
              <a:t>testbench</a:t>
            </a:r>
            <a:r>
              <a:rPr lang="en-US" sz="1200" kern="1200" baseline="0" dirty="0" smtClean="0">
                <a:solidFill>
                  <a:schemeClr val="tx1"/>
                </a:solidFill>
                <a:latin typeface="+mn-lt"/>
                <a:ea typeface="+mn-ea"/>
                <a:cs typeface="+mn-cs"/>
              </a:rPr>
              <a:t> scripts are also used to monitor the signals generated by the implementation and store them to a database as output vectors. These output vectors are then read into MATLAB for comparison against the corresponding vectors generated by golden reference.</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Correlation is commonly used to perform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 in OFDM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The accuracy of cross-correlation is better than that of auto-correlation, however, comes at significant hardware cost.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Arial" pitchFamily="34" charset="0"/>
                <a:cs typeface="Arial" pitchFamily="34" charset="0"/>
              </a:rPr>
              <a:t>Multiplierless</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Correlator</a:t>
            </a:r>
            <a:r>
              <a:rPr lang="en-US" sz="1200" dirty="0" smtClean="0">
                <a:latin typeface="Arial" pitchFamily="34" charset="0"/>
                <a:cs typeface="Arial" pitchFamily="34" charset="0"/>
              </a:rPr>
              <a:t> reduces the complexity as well as power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correlation is implemented using multipliers</a:t>
            </a:r>
            <a:r>
              <a:rPr lang="en-US" sz="1400" baseline="0" dirty="0" smtClean="0">
                <a:latin typeface="Arial" pitchFamily="34" charset="0"/>
                <a:cs typeface="Arial" pitchFamily="34" charset="0"/>
              </a:rPr>
              <a:t> </a:t>
            </a:r>
            <a:r>
              <a:rPr lang="en-US" sz="1400" dirty="0" smtClean="0">
                <a:latin typeface="Arial" pitchFamily="34" charset="0"/>
                <a:cs typeface="Arial" pitchFamily="34" charset="0"/>
              </a:rPr>
              <a:t>as a normal way. It uses DSP block on FPGA to perform multiply operator.</a:t>
            </a:r>
          </a:p>
          <a:p>
            <a:pPr algn="just"/>
            <a:r>
              <a:rPr lang="en-US" sz="1400" dirty="0" smtClean="0">
                <a:latin typeface="Arial" pitchFamily="34" charset="0"/>
                <a:cs typeface="Arial" pitchFamily="34" charset="0"/>
              </a:rPr>
              <a:t>This Fig. shows the Transpose Direct Form of FIR for performing Correlation.</a:t>
            </a:r>
          </a:p>
          <a:p>
            <a:pPr algn="just"/>
            <a:r>
              <a:rPr lang="en-US" sz="1400" dirty="0" smtClean="0">
                <a:latin typeface="Arial" pitchFamily="34" charset="0"/>
                <a:cs typeface="Arial" pitchFamily="34" charset="0"/>
              </a:rPr>
              <a:t>This Fig. shows detail pipeline structure of the complex number multiply-add  based on DSP48.</a:t>
            </a:r>
          </a:p>
          <a:p>
            <a:pPr algn="just"/>
            <a:r>
              <a:rPr lang="en-US" sz="1400" dirty="0" smtClean="0">
                <a:latin typeface="Arial" pitchFamily="34" charset="0"/>
                <a:cs typeface="Arial" pitchFamily="34" charset="0"/>
              </a:rPr>
              <a:t>This Fig. illustrate the structure of DSP48-based correlation. There are some register needed for pipeline structure to improve the performance.</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Each tap of</a:t>
            </a:r>
            <a:r>
              <a:rPr lang="en-US" sz="1400" baseline="0" dirty="0" smtClean="0">
                <a:latin typeface="Arial" pitchFamily="34" charset="0"/>
                <a:cs typeface="Arial" pitchFamily="34" charset="0"/>
              </a:rPr>
              <a:t> correlation need typically 4 DSP blocks leading to the need of a huge amount of DSP blocks for implementing cross-correlation.</a:t>
            </a:r>
          </a:p>
          <a:p>
            <a:pPr algn="just"/>
            <a:r>
              <a:rPr lang="en-US" sz="1400" baseline="0" dirty="0" smtClean="0">
                <a:latin typeface="Arial" pitchFamily="34" charset="0"/>
                <a:cs typeface="Arial" pitchFamily="34" charset="0"/>
              </a:rPr>
              <a:t>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We present</a:t>
            </a:r>
            <a:r>
              <a:rPr lang="en-US" sz="1400" baseline="0" dirty="0" smtClean="0">
                <a:latin typeface="Arial" pitchFamily="34" charset="0"/>
                <a:cs typeface="Arial" pitchFamily="34" charset="0"/>
              </a:rPr>
              <a:t> a structure for </a:t>
            </a:r>
            <a:r>
              <a:rPr lang="en-US" sz="1400" baseline="0" dirty="0" err="1" smtClean="0">
                <a:latin typeface="Arial" pitchFamily="34" charset="0"/>
                <a:cs typeface="Arial" pitchFamily="34" charset="0"/>
              </a:rPr>
              <a:t>multiplierless</a:t>
            </a:r>
            <a:r>
              <a:rPr lang="en-US" sz="1400" baseline="0" dirty="0" smtClean="0">
                <a:latin typeface="Arial" pitchFamily="34" charset="0"/>
                <a:cs typeface="Arial" pitchFamily="34" charset="0"/>
              </a:rPr>
              <a:t> correlation to overcome the challenge of resource efficiency.</a:t>
            </a:r>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principle of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is to represent the coefficients and round them in the form of summed powers of two. Hence, a shift and add can</a:t>
            </a:r>
            <a:r>
              <a:rPr lang="en-US" sz="1400" baseline="0" dirty="0" smtClean="0">
                <a:latin typeface="Arial" pitchFamily="34" charset="0"/>
                <a:cs typeface="Arial" pitchFamily="34" charset="0"/>
              </a:rPr>
              <a:t> be employed </a:t>
            </a:r>
            <a:r>
              <a:rPr lang="en-US" sz="1400" dirty="0" smtClean="0">
                <a:latin typeface="Arial" pitchFamily="34" charset="0"/>
                <a:cs typeface="Arial" pitchFamily="34" charset="0"/>
              </a:rPr>
              <a:t>instead of using multipliers.</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In</a:t>
            </a:r>
            <a:r>
              <a:rPr lang="en-US" sz="1400" baseline="0" dirty="0" smtClean="0">
                <a:latin typeface="Arial" pitchFamily="34" charset="0"/>
                <a:cs typeface="Arial" pitchFamily="34" charset="0"/>
              </a:rPr>
              <a:t> this investigation, f</a:t>
            </a:r>
            <a:r>
              <a:rPr lang="en-US" sz="1400" dirty="0" smtClean="0">
                <a:latin typeface="Arial" pitchFamily="34" charset="0"/>
                <a:cs typeface="Arial" pitchFamily="34" charset="0"/>
              </a:rPr>
              <a:t>our alternative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are implemented using four coefficient sets with an increasing degree of rounding.</a:t>
            </a:r>
          </a:p>
          <a:p>
            <a:pPr algn="just"/>
            <a:r>
              <a:rPr lang="en-US" sz="1400" dirty="0" smtClean="0">
                <a:latin typeface="Arial" pitchFamily="34" charset="0"/>
                <a:cs typeface="Arial" pitchFamily="34" charset="0"/>
              </a:rPr>
              <a:t>The coefficient sets are determined</a:t>
            </a:r>
            <a:r>
              <a:rPr lang="en-US" sz="1400" baseline="0" dirty="0" smtClean="0">
                <a:latin typeface="Arial" pitchFamily="34" charset="0"/>
                <a:cs typeface="Arial" pitchFamily="34" charset="0"/>
              </a:rPr>
              <a:t> </a:t>
            </a:r>
            <a:r>
              <a:rPr lang="en-US" sz="1400" dirty="0" smtClean="0">
                <a:latin typeface="Arial" pitchFamily="34" charset="0"/>
                <a:cs typeface="Arial" pitchFamily="34" charset="0"/>
              </a:rPr>
              <a:t>by </a:t>
            </a:r>
            <a:r>
              <a:rPr lang="en-US" sz="1400" dirty="0" err="1" smtClean="0">
                <a:latin typeface="Arial" pitchFamily="34" charset="0"/>
                <a:cs typeface="Arial" pitchFamily="34" charset="0"/>
              </a:rPr>
              <a:t>quantising</a:t>
            </a:r>
            <a:r>
              <a:rPr lang="en-US" sz="1400" dirty="0" smtClean="0">
                <a:latin typeface="Arial" pitchFamily="34" charset="0"/>
                <a:cs typeface="Arial" pitchFamily="34" charset="0"/>
              </a:rPr>
              <a:t> the </a:t>
            </a:r>
            <a:r>
              <a:rPr lang="en-US" sz="1400" dirty="0" err="1" smtClean="0">
                <a:latin typeface="Arial" pitchFamily="34" charset="0"/>
                <a:cs typeface="Arial" pitchFamily="34" charset="0"/>
              </a:rPr>
              <a:t>normalised</a:t>
            </a:r>
            <a:r>
              <a:rPr lang="en-US" sz="1400" dirty="0" smtClean="0">
                <a:latin typeface="Arial" pitchFamily="34" charset="0"/>
                <a:cs typeface="Arial" pitchFamily="34" charset="0"/>
              </a:rPr>
              <a:t> preamble samples with </a:t>
            </a:r>
            <a:r>
              <a:rPr lang="en-US" sz="1400" dirty="0" err="1" smtClean="0">
                <a:latin typeface="Arial" pitchFamily="34" charset="0"/>
                <a:cs typeface="Arial" pitchFamily="34" charset="0"/>
              </a:rPr>
              <a:t>quantisations</a:t>
            </a:r>
            <a:r>
              <a:rPr lang="en-US" sz="1400" dirty="0" smtClean="0">
                <a:latin typeface="Arial" pitchFamily="34" charset="0"/>
                <a:cs typeface="Arial" pitchFamily="34" charset="0"/>
              </a:rPr>
              <a:t> of 1, 0.5, 0.25, and 0.125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Comparison</a:t>
            </a:r>
            <a:r>
              <a:rPr lang="en-US" sz="1400" baseline="0" dirty="0" smtClean="0">
                <a:latin typeface="Arial" pitchFamily="34" charset="0"/>
                <a:cs typeface="Arial" pitchFamily="34" charset="0"/>
              </a:rPr>
              <a:t> of</a:t>
            </a:r>
            <a:r>
              <a:rPr lang="en-US" sz="1400" dirty="0" smtClean="0">
                <a:latin typeface="Arial" pitchFamily="34" charset="0"/>
                <a:cs typeface="Arial" pitchFamily="34" charset="0"/>
              </a:rPr>
              <a:t> the cost and performance are evaluated against multiplier-based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a:t>
            </a:r>
          </a:p>
          <a:p>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Arial" pitchFamily="34" charset="0"/>
                <a:cs typeface="Arial" pitchFamily="34" charset="0"/>
              </a:rPr>
              <a:t>Nowadays, The wireless applications are developed rapidly to make the  social life better.  </a:t>
            </a:r>
          </a:p>
          <a:p>
            <a:r>
              <a:rPr lang="en-US" sz="1200" dirty="0" smtClean="0">
                <a:latin typeface="Arial" pitchFamily="34" charset="0"/>
                <a:cs typeface="Arial" pitchFamily="34" charset="0"/>
              </a:rPr>
              <a:t>Vehicle communication provides information helps the transportation more efficient and safe. </a:t>
            </a:r>
          </a:p>
          <a:p>
            <a:r>
              <a:rPr lang="en-US" sz="1200" baseline="0" dirty="0" smtClean="0">
                <a:latin typeface="Arial" pitchFamily="34" charset="0"/>
                <a:cs typeface="Arial" pitchFamily="34" charset="0"/>
              </a:rPr>
              <a:t>Mobil communication make people life more convenient and dynamic.</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rPr>
              <a:t>Wireless applications also be used  widely in medical device and healthcare systems.</a:t>
            </a:r>
          </a:p>
          <a:p>
            <a:endParaRPr lang="en-US" sz="1200" dirty="0" smtClean="0">
              <a:latin typeface="Arial" pitchFamily="34" charset="0"/>
              <a:cs typeface="Arial" pitchFamily="34" charset="0"/>
            </a:endParaRPr>
          </a:p>
          <a:p>
            <a:pPr algn="just"/>
            <a:r>
              <a:rPr lang="en-US" sz="1200" dirty="0" smtClean="0">
                <a:latin typeface="Arial" pitchFamily="34" charset="0"/>
                <a:cs typeface="Arial" pitchFamily="34" charset="0"/>
              </a:rPr>
              <a:t>It also raises</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many challenges.</a:t>
            </a:r>
          </a:p>
          <a:p>
            <a:pPr algn="just"/>
            <a:r>
              <a:rPr lang="en-US" sz="1200" i="0" dirty="0" smtClean="0">
                <a:latin typeface="Arial" pitchFamily="34" charset="0"/>
                <a:cs typeface="Arial" pitchFamily="34" charset="0"/>
              </a:rPr>
              <a:t>It’s requires a low-power design.</a:t>
            </a:r>
          </a:p>
          <a:p>
            <a:pPr algn="just"/>
            <a:r>
              <a:rPr lang="en-US" sz="1200" dirty="0" smtClean="0">
                <a:latin typeface="Arial" pitchFamily="34" charset="0"/>
                <a:cs typeface="Arial" pitchFamily="34" charset="0"/>
              </a:rPr>
              <a:t>Modern wireless  system should</a:t>
            </a:r>
            <a:r>
              <a:rPr lang="en-US" sz="1200" baseline="0" dirty="0" smtClean="0">
                <a:latin typeface="Arial" pitchFamily="34" charset="0"/>
                <a:cs typeface="Arial" pitchFamily="34" charset="0"/>
              </a:rPr>
              <a:t> be</a:t>
            </a:r>
            <a:r>
              <a:rPr lang="en-US" sz="1200" dirty="0" smtClean="0">
                <a:latin typeface="Arial" pitchFamily="34" charset="0"/>
                <a:cs typeface="Arial" pitchFamily="34" charset="0"/>
              </a:rPr>
              <a:t> highly adaptive, robustness against changing environment to provide the quality and reliability .</a:t>
            </a:r>
          </a:p>
          <a:p>
            <a:pPr algn="just"/>
            <a:r>
              <a:rPr lang="en-US" sz="1200" dirty="0" smtClean="0">
                <a:latin typeface="Arial" pitchFamily="34" charset="0"/>
                <a:cs typeface="Arial" pitchFamily="34" charset="0"/>
              </a:rPr>
              <a:t>Particularly, Spectrum is limited resource that require the next generation wireless system to be able to </a:t>
            </a:r>
            <a:r>
              <a:rPr lang="en-CA" sz="1200" dirty="0" smtClean="0">
                <a:latin typeface="Arial" pitchFamily="34" charset="0"/>
                <a:cs typeface="Arial" pitchFamily="34" charset="0"/>
              </a:rPr>
              <a:t>dynamic spectrum access to </a:t>
            </a:r>
            <a:r>
              <a:rPr lang="en-US" sz="1200" dirty="0" smtClean="0">
                <a:latin typeface="Arial" pitchFamily="34" charset="0"/>
                <a:cs typeface="Arial" pitchFamily="34" charset="0"/>
              </a:rPr>
              <a:t>reuse idle spectrum. </a:t>
            </a:r>
          </a:p>
          <a:p>
            <a:endParaRPr lang="en-US" sz="1200" dirty="0" smtClean="0">
              <a:latin typeface="Arial" pitchFamily="34" charset="0"/>
              <a:cs typeface="Arial" pitchFamily="34" charset="0"/>
            </a:endParaRPr>
          </a:p>
          <a:p>
            <a:endParaRPr lang="en-US" sz="16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173" y="4652889"/>
            <a:ext cx="5852160" cy="4320540"/>
          </a:xfrm>
        </p:spPr>
        <p:txBody>
          <a:bodyPr>
            <a:normAutofit/>
          </a:bodyPr>
          <a:lstStyle/>
          <a:p>
            <a:pPr algn="just"/>
            <a:r>
              <a:rPr lang="en-US" sz="1400" dirty="0" smtClean="0">
                <a:latin typeface="Arial" pitchFamily="34" charset="0"/>
                <a:cs typeface="Arial" pitchFamily="34" charset="0"/>
              </a:rPr>
              <a:t>The </a:t>
            </a:r>
            <a:r>
              <a:rPr lang="en-US" sz="1400" dirty="0" err="1" smtClean="0">
                <a:latin typeface="Arial" pitchFamily="34" charset="0"/>
                <a:cs typeface="Arial" pitchFamily="34" charset="0"/>
              </a:rPr>
              <a:t>correlators</a:t>
            </a:r>
            <a:r>
              <a:rPr lang="en-US" sz="1400" dirty="0" smtClean="0">
                <a:latin typeface="Arial" pitchFamily="34" charset="0"/>
                <a:cs typeface="Arial" pitchFamily="34" charset="0"/>
              </a:rPr>
              <a:t> are applied to OFDM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 to evaluate the accuracy via the failure rate of frame </a:t>
            </a:r>
            <a:r>
              <a:rPr lang="en-US" sz="1400" dirty="0" err="1" smtClean="0">
                <a:latin typeface="Arial" pitchFamily="34" charset="0"/>
                <a:cs typeface="Arial" pitchFamily="34" charset="0"/>
              </a:rPr>
              <a:t>synchronisation</a:t>
            </a:r>
            <a:r>
              <a:rPr lang="en-US" sz="1400" dirty="0" smtClean="0">
                <a:latin typeface="Arial" pitchFamily="34" charset="0"/>
                <a:cs typeface="Arial" pitchFamily="34" charset="0"/>
              </a:rPr>
              <a:t>.</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correlation</a:t>
            </a:r>
            <a:r>
              <a:rPr lang="en-US" sz="1400" baseline="0" dirty="0" smtClean="0">
                <a:latin typeface="Arial" pitchFamily="34" charset="0"/>
                <a:cs typeface="Arial" pitchFamily="34" charset="0"/>
              </a:rPr>
              <a:t> value of ML </a:t>
            </a:r>
            <a:r>
              <a:rPr lang="en-US" sz="1400" baseline="0" dirty="0" err="1" smtClean="0">
                <a:latin typeface="Arial" pitchFamily="34" charset="0"/>
                <a:cs typeface="Arial" pitchFamily="34" charset="0"/>
              </a:rPr>
              <a:t>Cors</a:t>
            </a:r>
            <a:r>
              <a:rPr lang="en-US" sz="1400" baseline="0" dirty="0" smtClean="0">
                <a:latin typeface="Arial" pitchFamily="34" charset="0"/>
                <a:cs typeface="Arial" pitchFamily="34" charset="0"/>
              </a:rPr>
              <a:t> are different because of </a:t>
            </a:r>
            <a:r>
              <a:rPr lang="en-US" sz="1400" baseline="0" dirty="0" err="1" smtClean="0">
                <a:latin typeface="Arial" pitchFamily="34" charset="0"/>
                <a:cs typeface="Arial" pitchFamily="34" charset="0"/>
              </a:rPr>
              <a:t>quantisation</a:t>
            </a:r>
            <a:r>
              <a:rPr lang="en-US" sz="1400" baseline="0" dirty="0" smtClean="0">
                <a:latin typeface="Arial" pitchFamily="34" charset="0"/>
                <a:cs typeface="Arial" pitchFamily="34" charset="0"/>
              </a:rPr>
              <a:t>.</a:t>
            </a:r>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But Peak of Correlations are still distinction.</a:t>
            </a:r>
            <a:r>
              <a:rPr lang="en-US" sz="1400" baseline="0" dirty="0" smtClean="0">
                <a:latin typeface="Arial" pitchFamily="34" charset="0"/>
                <a:cs typeface="Arial" pitchFamily="34" charset="0"/>
              </a:rPr>
              <a:t> </a:t>
            </a:r>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MLs</a:t>
            </a:r>
            <a:r>
              <a:rPr lang="en-US" sz="1400" baseline="0" dirty="0" smtClean="0">
                <a:latin typeface="Arial" pitchFamily="34" charset="0"/>
                <a:cs typeface="Arial" pitchFamily="34" charset="0"/>
              </a:rPr>
              <a:t> are</a:t>
            </a:r>
            <a:r>
              <a:rPr lang="en-US" sz="1400" dirty="0" smtClean="0">
                <a:latin typeface="Arial" pitchFamily="34" charset="0"/>
                <a:cs typeface="Arial" pitchFamily="34" charset="0"/>
              </a:rPr>
              <a:t> able to accurately detect the start of frame even in low SNR conditions.</a:t>
            </a:r>
          </a:p>
          <a:p>
            <a:pPr algn="just"/>
            <a:r>
              <a:rPr lang="en-US" sz="1400" i="1" dirty="0" smtClean="0">
                <a:latin typeface="Arial" pitchFamily="34" charset="0"/>
                <a:cs typeface="Arial" pitchFamily="34" charset="0"/>
              </a:rPr>
              <a:t>For  </a:t>
            </a:r>
            <a:r>
              <a:rPr lang="en-US" sz="1400" dirty="0" smtClean="0">
                <a:latin typeface="Arial" pitchFamily="34" charset="0"/>
                <a:cs typeface="Arial" pitchFamily="34" charset="0"/>
              </a:rPr>
              <a:t>SNRs above 4 dB, the failure rates of </a:t>
            </a:r>
            <a:r>
              <a:rPr lang="en-US" sz="1400" i="1" dirty="0" smtClean="0">
                <a:latin typeface="Arial" pitchFamily="34" charset="0"/>
                <a:cs typeface="Arial" pitchFamily="34" charset="0"/>
              </a:rPr>
              <a:t>ML2, ML3, ML4 and </a:t>
            </a:r>
            <a:r>
              <a:rPr lang="en-US" sz="1400" i="1" dirty="0" err="1" smtClean="0">
                <a:latin typeface="Arial" pitchFamily="34" charset="0"/>
                <a:cs typeface="Arial" pitchFamily="34" charset="0"/>
              </a:rPr>
              <a:t>DSPc</a:t>
            </a:r>
            <a:r>
              <a:rPr lang="en-US" sz="1400" i="1" dirty="0" smtClean="0">
                <a:latin typeface="Arial" pitchFamily="34" charset="0"/>
                <a:cs typeface="Arial" pitchFamily="34" charset="0"/>
              </a:rPr>
              <a:t> </a:t>
            </a:r>
            <a:r>
              <a:rPr lang="en-US" sz="1400" dirty="0" smtClean="0">
                <a:latin typeface="Arial" pitchFamily="34" charset="0"/>
                <a:cs typeface="Arial" pitchFamily="34" charset="0"/>
              </a:rPr>
              <a:t>differ less than 0.05% from each other. </a:t>
            </a:r>
          </a:p>
          <a:p>
            <a:pPr algn="just"/>
            <a:endParaRPr lang="en-US" sz="1400" dirty="0" smtClean="0">
              <a:latin typeface="Arial" pitchFamily="34" charset="0"/>
              <a:cs typeface="Arial" pitchFamily="34" charset="0"/>
            </a:endParaRPr>
          </a:p>
          <a:p>
            <a:pPr algn="just"/>
            <a:r>
              <a:rPr lang="en-US" sz="1400" i="1" dirty="0" smtClean="0">
                <a:latin typeface="Arial" pitchFamily="34" charset="0"/>
                <a:cs typeface="Arial" pitchFamily="34" charset="0"/>
              </a:rPr>
              <a:t>Sacrificing accuracy by using </a:t>
            </a:r>
            <a:r>
              <a:rPr lang="en-US" sz="1400" i="1" dirty="0" err="1" smtClean="0">
                <a:latin typeface="Arial" pitchFamily="34" charset="0"/>
                <a:cs typeface="Arial" pitchFamily="34" charset="0"/>
              </a:rPr>
              <a:t>multiplierless</a:t>
            </a:r>
            <a:r>
              <a:rPr lang="en-US" sz="1400" i="1" dirty="0" smtClean="0">
                <a:latin typeface="Arial" pitchFamily="34" charset="0"/>
                <a:cs typeface="Arial" pitchFamily="34" charset="0"/>
              </a:rPr>
              <a:t> cross-correlation is feasible and has negligible impact on </a:t>
            </a:r>
            <a:r>
              <a:rPr lang="en-US" sz="1400" i="1" dirty="0" err="1" smtClean="0">
                <a:latin typeface="Arial" pitchFamily="34" charset="0"/>
                <a:cs typeface="Arial" pitchFamily="34" charset="0"/>
              </a:rPr>
              <a:t>synchronisation</a:t>
            </a:r>
            <a:r>
              <a:rPr lang="en-US" sz="1400" i="1" dirty="0" smtClean="0">
                <a:latin typeface="Arial" pitchFamily="34" charset="0"/>
                <a:cs typeface="Arial" pitchFamily="34" charset="0"/>
              </a:rPr>
              <a:t> accuracy.</a:t>
            </a:r>
            <a:endParaRPr lang="en-US" sz="1400"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err="1" smtClean="0">
                <a:latin typeface="Arial" pitchFamily="34" charset="0"/>
                <a:cs typeface="Arial" pitchFamily="34" charset="0"/>
              </a:rPr>
              <a:t>Multipllierless</a:t>
            </a:r>
            <a:r>
              <a:rPr lang="en-US" sz="1400" dirty="0" smtClean="0">
                <a:latin typeface="Arial" pitchFamily="34" charset="0"/>
                <a:cs typeface="Arial" pitchFamily="34" charset="0"/>
              </a:rPr>
              <a:t> correlation consumes less power than DSP48 based correlation.</a:t>
            </a:r>
          </a:p>
          <a:p>
            <a:pPr algn="just"/>
            <a:r>
              <a:rPr lang="en-US" sz="1400" dirty="0" smtClean="0">
                <a:latin typeface="Arial" pitchFamily="34" charset="0"/>
                <a:cs typeface="Arial" pitchFamily="34" charset="0"/>
              </a:rPr>
              <a:t>Moreover, low-cost devices such as the Xilinx Spartan-6 do not include sufficient DSP48 blocks for multiplier-based correlation.</a:t>
            </a:r>
          </a:p>
          <a:p>
            <a:pPr algn="just"/>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correlation on a Spartan-6 can save over 85% power compared to a DSP-based design on a Virtex-6 FPGA.</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OFDM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 is typically </a:t>
            </a:r>
            <a:r>
              <a:rPr lang="en-US" sz="1200" dirty="0" err="1" smtClean="0">
                <a:latin typeface="Arial" pitchFamily="34" charset="0"/>
                <a:cs typeface="Arial" pitchFamily="34" charset="0"/>
              </a:rPr>
              <a:t>realised</a:t>
            </a:r>
            <a:r>
              <a:rPr lang="en-US" sz="1200" dirty="0" smtClean="0">
                <a:latin typeface="Arial" pitchFamily="34" charset="0"/>
                <a:cs typeface="Arial" pitchFamily="34" charset="0"/>
              </a:rPr>
              <a:t> based on the CP or the preamble symbols of OFDM frame.</a:t>
            </a:r>
          </a:p>
          <a:p>
            <a:pPr algn="just"/>
            <a:r>
              <a:rPr lang="en-US" sz="1200" dirty="0" smtClean="0">
                <a:latin typeface="Arial" pitchFamily="34" charset="0"/>
                <a:cs typeface="Arial" pitchFamily="34" charset="0"/>
              </a:rPr>
              <a:t>Fig shows the Preamble of IEEE 802.16d, including 2 symbols: short symbol contains 4 period of 64 samples; long symbol has 2 periodic half with length of 128 samples.</a:t>
            </a:r>
          </a:p>
          <a:p>
            <a:pPr algn="just"/>
            <a:r>
              <a:rPr lang="en-US" sz="1200" dirty="0" smtClean="0">
                <a:latin typeface="Arial" pitchFamily="34" charset="0"/>
                <a:cs typeface="Arial" pitchFamily="34" charset="0"/>
              </a:rPr>
              <a:t>Auto-correlation or Cross-correlation on the preamble symbols could be used to achieve the </a:t>
            </a:r>
            <a:r>
              <a:rPr lang="en-US" sz="1200" dirty="0" err="1" smtClean="0">
                <a:latin typeface="Arial" pitchFamily="34" charset="0"/>
                <a:cs typeface="Arial" pitchFamily="34" charset="0"/>
              </a:rPr>
              <a:t>synchronisation</a:t>
            </a:r>
            <a:endParaRPr lang="en-US" sz="1200" dirty="0" smtClean="0">
              <a:latin typeface="Arial" pitchFamily="34" charset="0"/>
              <a:cs typeface="Arial" pitchFamily="34" charset="0"/>
            </a:endParaRPr>
          </a:p>
          <a:p>
            <a:pPr algn="just"/>
            <a:r>
              <a:rPr lang="en-US" sz="1200" dirty="0" smtClean="0">
                <a:latin typeface="Arial" pitchFamily="34" charset="0"/>
                <a:cs typeface="Arial" pitchFamily="34" charset="0"/>
              </a:rPr>
              <a:t>Let’s consider some previous works based on two kind of correlation for </a:t>
            </a:r>
            <a:r>
              <a:rPr lang="en-US" sz="1200" dirty="0" err="1" smtClean="0">
                <a:latin typeface="Arial" pitchFamily="34" charset="0"/>
                <a:cs typeface="Arial" pitchFamily="34" charset="0"/>
              </a:rPr>
              <a:t>synchronisation</a:t>
            </a:r>
            <a:r>
              <a:rPr lang="en-US" sz="1200" dirty="0" smtClean="0">
                <a:latin typeface="Arial" pitchFamily="34" charset="0"/>
                <a:cs typeface="Arial" pitchFamily="34" charset="0"/>
              </a:rPr>
              <a:t>.</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metric computes the autocorrelation of received samples. When the preamble is being received, because of periodic feature of preamble, the metric will create the plateau.</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The accuracy of this method is not good enough to find the correct starting sample of FFT window. It is just used to estimated the Coarse STO and require the supplementary process to determine fine STO.</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I would like to call this is conventional method.</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57238"/>
            <a:ext cx="4800600" cy="3600450"/>
          </a:xfrm>
        </p:spPr>
      </p:sp>
      <p:sp>
        <p:nvSpPr>
          <p:cNvPr id="3" name="Notes Placeholder 2"/>
          <p:cNvSpPr>
            <a:spLocks noGrp="1"/>
          </p:cNvSpPr>
          <p:nvPr>
            <p:ph type="body" idx="1"/>
          </p:nvPr>
        </p:nvSpPr>
        <p:spPr/>
        <p:txBody>
          <a:bodyPr>
            <a:normAutofit/>
          </a:bodyPr>
          <a:lstStyle/>
          <a:p>
            <a:r>
              <a:rPr lang="en-US" sz="1400" dirty="0" smtClean="0">
                <a:latin typeface="Arial" pitchFamily="34" charset="0"/>
                <a:cs typeface="Arial" pitchFamily="34" charset="0"/>
              </a:rPr>
              <a:t>When the preamble is being received, the received samples match with transmitted samples of preamble, the metric will introduce the peaks. </a:t>
            </a:r>
          </a:p>
          <a:p>
            <a:r>
              <a:rPr lang="en-US" sz="1400" dirty="0" smtClean="0">
                <a:latin typeface="Arial" pitchFamily="34" charset="0"/>
                <a:cs typeface="Arial" pitchFamily="34" charset="0"/>
              </a:rPr>
              <a:t>This method is proposed by </a:t>
            </a:r>
            <a:r>
              <a:rPr lang="en-US" sz="1400" dirty="0" err="1" smtClean="0">
                <a:latin typeface="Arial" pitchFamily="34" charset="0"/>
                <a:cs typeface="Arial" pitchFamily="34" charset="0"/>
              </a:rPr>
              <a:t>Kishore</a:t>
            </a:r>
            <a:r>
              <a:rPr lang="en-US" sz="1400" dirty="0" smtClean="0">
                <a:latin typeface="Arial" pitchFamily="34" charset="0"/>
                <a:cs typeface="Arial" pitchFamily="34" charset="0"/>
              </a:rPr>
              <a:t> and Reddy.</a:t>
            </a: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Considering the limitations of previous work, we propose new timing metrics to take advantages of preamble characteristics such as period and energy distribution.</a:t>
            </a:r>
          </a:p>
          <a:p>
            <a:pPr algn="just"/>
            <a:r>
              <a:rPr lang="en-US" sz="1400" dirty="0" smtClean="0">
                <a:latin typeface="Arial" pitchFamily="34" charset="0"/>
                <a:cs typeface="Arial" pitchFamily="34" charset="0"/>
              </a:rPr>
              <a:t>The proposed metric is as formula:</a:t>
            </a:r>
          </a:p>
          <a:p>
            <a:pPr algn="just"/>
            <a:r>
              <a:rPr lang="en-US" sz="1400" i="1" dirty="0" smtClean="0">
                <a:latin typeface="Arial" pitchFamily="34" charset="0"/>
                <a:cs typeface="Arial" pitchFamily="34" charset="0"/>
              </a:rPr>
              <a:t>The difference of R’ metric from R metric of conventional method is that the R’ takes into account the energy distribution of known transmitted preamble symbol. That cause a peak to determine the starting point accurately. </a:t>
            </a:r>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This Fig. shows the scheme flow of proposed method in comparison to conventional method.</a:t>
            </a:r>
          </a:p>
          <a:p>
            <a:pPr algn="just"/>
            <a:r>
              <a:rPr lang="en-US" sz="1400" dirty="0" smtClean="0">
                <a:latin typeface="Arial" pitchFamily="34" charset="0"/>
                <a:cs typeface="Arial" pitchFamily="34" charset="0"/>
              </a:rPr>
              <a:t>The proposed method does not need the fine STO process, the computation</a:t>
            </a:r>
            <a:r>
              <a:rPr lang="en-US" sz="1400" baseline="0" dirty="0" smtClean="0">
                <a:latin typeface="Arial" pitchFamily="34" charset="0"/>
                <a:cs typeface="Arial" pitchFamily="34" charset="0"/>
              </a:rPr>
              <a:t> length of correlation </a:t>
            </a:r>
            <a:r>
              <a:rPr lang="en-US" sz="1400" i="1" dirty="0" smtClean="0">
                <a:latin typeface="Arial" pitchFamily="34" charset="0"/>
                <a:cs typeface="Arial" pitchFamily="34" charset="0"/>
              </a:rPr>
              <a:t>C can be chosen longer,</a:t>
            </a:r>
            <a:r>
              <a:rPr lang="en-US" sz="1400" dirty="0" smtClean="0">
                <a:latin typeface="Arial" pitchFamily="34" charset="0"/>
                <a:cs typeface="Arial" pitchFamily="34" charset="0"/>
              </a:rPr>
              <a:t> So the accuracy is improved.</a:t>
            </a: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lgn="just"/>
            <a:r>
              <a:rPr lang="en-US" dirty="0" smtClean="0">
                <a:latin typeface="Arial" pitchFamily="34" charset="0"/>
                <a:cs typeface="Arial" pitchFamily="34" charset="0"/>
              </a:rPr>
              <a:t>The Figures show</a:t>
            </a:r>
            <a:r>
              <a:rPr lang="en-US" baseline="0" dirty="0" smtClean="0">
                <a:latin typeface="Arial" pitchFamily="34" charset="0"/>
                <a:cs typeface="Arial" pitchFamily="34" charset="0"/>
              </a:rPr>
              <a:t> the simulation results. These compare the performance of three alternative proposed methods against the </a:t>
            </a:r>
            <a:r>
              <a:rPr lang="en-US" baseline="0" dirty="0" err="1" smtClean="0">
                <a:latin typeface="Arial" pitchFamily="34" charset="0"/>
                <a:cs typeface="Arial" pitchFamily="34" charset="0"/>
              </a:rPr>
              <a:t>SoA</a:t>
            </a:r>
            <a:r>
              <a:rPr lang="en-US" baseline="0" dirty="0" smtClean="0">
                <a:latin typeface="Arial" pitchFamily="34" charset="0"/>
                <a:cs typeface="Arial" pitchFamily="34" charset="0"/>
              </a:rPr>
              <a:t> and </a:t>
            </a:r>
            <a:r>
              <a:rPr lang="en-US" baseline="0" dirty="0" err="1" smtClean="0">
                <a:latin typeface="Arial" pitchFamily="34" charset="0"/>
                <a:cs typeface="Arial" pitchFamily="34" charset="0"/>
              </a:rPr>
              <a:t>Kirshore</a:t>
            </a:r>
            <a:r>
              <a:rPr lang="en-US" baseline="0" dirty="0" smtClean="0">
                <a:latin typeface="Arial" pitchFamily="34" charset="0"/>
                <a:cs typeface="Arial" pitchFamily="34" charset="0"/>
              </a:rPr>
              <a:t>. </a:t>
            </a:r>
            <a:endParaRPr lang="en-US" dirty="0" smtClean="0">
              <a:latin typeface="Arial" pitchFamily="34" charset="0"/>
              <a:cs typeface="Arial" pitchFamily="34" charset="0"/>
            </a:endParaRPr>
          </a:p>
          <a:p>
            <a:pPr algn="just"/>
            <a:r>
              <a:rPr lang="en-US" dirty="0" smtClean="0">
                <a:latin typeface="Arial" pitchFamily="34" charset="0"/>
                <a:cs typeface="Arial" pitchFamily="34" charset="0"/>
              </a:rPr>
              <a:t>As can be seen, the performance of frame </a:t>
            </a:r>
            <a:r>
              <a:rPr lang="en-US" dirty="0" err="1" smtClean="0">
                <a:latin typeface="Arial" pitchFamily="34" charset="0"/>
                <a:cs typeface="Arial" pitchFamily="34" charset="0"/>
              </a:rPr>
              <a:t>synchronisation</a:t>
            </a:r>
            <a:r>
              <a:rPr lang="en-US" dirty="0" smtClean="0">
                <a:latin typeface="Arial" pitchFamily="34" charset="0"/>
                <a:cs typeface="Arial" pitchFamily="34" charset="0"/>
              </a:rPr>
              <a:t> using the proposed method is better compare</a:t>
            </a:r>
            <a:r>
              <a:rPr lang="en-US" baseline="0" dirty="0" smtClean="0">
                <a:latin typeface="Arial" pitchFamily="34" charset="0"/>
                <a:cs typeface="Arial" pitchFamily="34" charset="0"/>
              </a:rPr>
              <a:t>d to</a:t>
            </a:r>
            <a:r>
              <a:rPr lang="en-US" dirty="0" smtClean="0">
                <a:latin typeface="Arial" pitchFamily="34" charset="0"/>
                <a:cs typeface="Arial" pitchFamily="34" charset="0"/>
              </a:rPr>
              <a:t> conventional schemes. </a:t>
            </a:r>
          </a:p>
          <a:p>
            <a:pPr algn="just"/>
            <a:r>
              <a:rPr lang="en-US" dirty="0" smtClean="0">
                <a:latin typeface="Arial" pitchFamily="34" charset="0"/>
                <a:cs typeface="Arial" pitchFamily="34" charset="0"/>
              </a:rPr>
              <a:t>Moreover,  the fractional CFO estimation of the proposed method with longer C</a:t>
            </a:r>
            <a:r>
              <a:rPr lang="en-US" baseline="0" dirty="0" smtClean="0">
                <a:latin typeface="Arial" pitchFamily="34" charset="0"/>
                <a:cs typeface="Arial" pitchFamily="34" charset="0"/>
              </a:rPr>
              <a:t> </a:t>
            </a:r>
            <a:r>
              <a:rPr lang="en-US" dirty="0" smtClean="0">
                <a:latin typeface="Arial" pitchFamily="34" charset="0"/>
                <a:cs typeface="Arial" pitchFamily="34" charset="0"/>
              </a:rPr>
              <a:t>is much improved in comparison to the two other methods.</a:t>
            </a:r>
          </a:p>
          <a:p>
            <a:pPr algn="just"/>
            <a:r>
              <a:rPr lang="en-US" dirty="0" smtClean="0">
                <a:latin typeface="Arial" pitchFamily="34" charset="0"/>
                <a:cs typeface="Arial" pitchFamily="34" charset="0"/>
              </a:rPr>
              <a:t>Interestingly, the performance of frame </a:t>
            </a:r>
            <a:r>
              <a:rPr lang="en-US" dirty="0" err="1" smtClean="0">
                <a:latin typeface="Arial" pitchFamily="34" charset="0"/>
                <a:cs typeface="Arial" pitchFamily="34" charset="0"/>
              </a:rPr>
              <a:t>synchronisation</a:t>
            </a:r>
            <a:r>
              <a:rPr lang="en-US" dirty="0" smtClean="0">
                <a:latin typeface="Arial" pitchFamily="34" charset="0"/>
                <a:cs typeface="Arial" pitchFamily="34" charset="0"/>
              </a:rPr>
              <a:t> in proposed method robust to large CFO while conventional method does not.</a:t>
            </a:r>
          </a:p>
          <a:p>
            <a:pPr algn="just"/>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figures</a:t>
            </a:r>
            <a:r>
              <a:rPr lang="en-US" baseline="0" dirty="0" smtClean="0"/>
              <a:t> show the block diagram of </a:t>
            </a:r>
            <a:r>
              <a:rPr lang="en-US" baseline="0" dirty="0" err="1" smtClean="0"/>
              <a:t>SoA</a:t>
            </a:r>
            <a:r>
              <a:rPr lang="en-US" baseline="0" dirty="0" smtClean="0"/>
              <a:t> and proposed implementations for the hardware usage </a:t>
            </a:r>
            <a:r>
              <a:rPr lang="en-US" baseline="0" dirty="0" err="1" smtClean="0"/>
              <a:t>comparion</a:t>
            </a:r>
            <a:r>
              <a:rPr lang="en-US" baseline="0" dirty="0" smtClean="0"/>
              <a:t>.</a:t>
            </a:r>
            <a:endParaRPr lang="en-US" dirty="0" smtClean="0"/>
          </a:p>
          <a:p>
            <a:endParaRPr lang="en-US" dirty="0" smtClean="0"/>
          </a:p>
          <a:p>
            <a:r>
              <a:rPr lang="en-US" dirty="0" smtClean="0"/>
              <a:t>Further</a:t>
            </a:r>
            <a:r>
              <a:rPr lang="en-US" baseline="0" dirty="0" smtClean="0"/>
              <a:t> more, t</a:t>
            </a:r>
            <a:r>
              <a:rPr lang="en-US" dirty="0" smtClean="0"/>
              <a:t>he effects of reducing the number of bits used to represent fractional components of timing</a:t>
            </a:r>
            <a:r>
              <a:rPr lang="en-US" baseline="0" dirty="0" smtClean="0"/>
              <a:t> metric are investigated.</a:t>
            </a:r>
            <a:endParaRPr lang="en-US" dirty="0" smtClean="0"/>
          </a:p>
          <a:p>
            <a:r>
              <a:rPr lang="en-US" dirty="0" smtClean="0"/>
              <a:t>P' has fixed point format Q8.f1 and R' has fixed point format Q6.f2.</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performance of CFO</a:t>
            </a:r>
            <a:r>
              <a:rPr lang="en-US" baseline="0" dirty="0" smtClean="0"/>
              <a:t> estimation depends on </a:t>
            </a:r>
            <a:r>
              <a:rPr lang="en-US" dirty="0" smtClean="0"/>
              <a:t>P’ computation;</a:t>
            </a:r>
            <a:r>
              <a:rPr lang="en-US" baseline="0" dirty="0" smtClean="0"/>
              <a:t> </a:t>
            </a:r>
            <a:r>
              <a:rPr lang="en-US" dirty="0" smtClean="0"/>
              <a:t>The performance of STO</a:t>
            </a:r>
            <a:r>
              <a:rPr lang="en-US" baseline="0" dirty="0" smtClean="0"/>
              <a:t> estimation depends on </a:t>
            </a:r>
            <a:r>
              <a:rPr lang="en-US" dirty="0" smtClean="0"/>
              <a:t>R’ calculation.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performance of</a:t>
            </a:r>
            <a:r>
              <a:rPr lang="en-US" baseline="0" dirty="0" smtClean="0"/>
              <a:t> word length reduced implementations of proposed method is still better compared to the </a:t>
            </a:r>
            <a:r>
              <a:rPr lang="en-US" baseline="0" dirty="0" err="1" smtClean="0"/>
              <a:t>SoA</a:t>
            </a:r>
            <a:r>
              <a:rPr lang="en-US" baseline="0" dirty="0" smtClean="0"/>
              <a:t> method.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F19FC66-DC15-4F41-B9DB-8929C5BA8867}"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preceding results are now used to define four alternative implementations, here, of the proposed method to compare against the state-of-the-art method which uses full length Q1.15 arithmetic:</a:t>
            </a:r>
          </a:p>
          <a:p>
            <a:endParaRPr lang="en-US" sz="1200" kern="1200" baseline="0" dirty="0" smtClean="0">
              <a:solidFill>
                <a:schemeClr val="tx1"/>
              </a:solidFill>
              <a:latin typeface="+mn-lt"/>
              <a:ea typeface="+mn-ea"/>
              <a:cs typeface="+mn-cs"/>
            </a:endParaRPr>
          </a:p>
          <a:p>
            <a:r>
              <a:rPr lang="en-US" dirty="0" smtClean="0"/>
              <a:t>From the table, it is evident that reducing word length can yield a significant reduction in both hardware requirement and power consumption. </a:t>
            </a:r>
          </a:p>
          <a:p>
            <a:r>
              <a:rPr lang="en-US" dirty="0" smtClean="0"/>
              <a:t>The fully optimized alternative, Prop-A4, achieves a reduction of 16.4%, 31.2%, and 14.6% in the number of occupied slices, BRAMs,</a:t>
            </a:r>
          </a:p>
          <a:p>
            <a:r>
              <a:rPr lang="en-US" dirty="0" smtClean="0"/>
              <a:t>and in dynamic power consumption, when compared to </a:t>
            </a:r>
            <a:r>
              <a:rPr lang="en-US" dirty="0" err="1" smtClean="0"/>
              <a:t>SoA</a:t>
            </a:r>
            <a:r>
              <a:rPr lang="en-US" dirty="0" smtClean="0"/>
              <a:t>. </a:t>
            </a:r>
          </a:p>
        </p:txBody>
      </p:sp>
      <p:sp>
        <p:nvSpPr>
          <p:cNvPr id="4" name="Slide Number Placeholder 3"/>
          <p:cNvSpPr>
            <a:spLocks noGrp="1"/>
          </p:cNvSpPr>
          <p:nvPr>
            <p:ph type="sldNum" sz="quarter" idx="10"/>
          </p:nvPr>
        </p:nvSpPr>
        <p:spPr/>
        <p:txBody>
          <a:bodyPr/>
          <a:lstStyle/>
          <a:p>
            <a:fld id="{5F19FC66-DC15-4F41-B9DB-8929C5BA8867}"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The Fig. shows Singapore Spectrum Allocation. The spectrum resource chart is going to fill up in particularly</a:t>
            </a:r>
            <a:r>
              <a:rPr lang="en-US" sz="1400" baseline="0" dirty="0" smtClean="0">
                <a:latin typeface="Arial" pitchFamily="34" charset="0"/>
                <a:cs typeface="Arial" pitchFamily="34" charset="0"/>
              </a:rPr>
              <a:t> for frequency bands below 30GHz</a:t>
            </a:r>
            <a:r>
              <a:rPr lang="en-US" sz="1400" dirty="0" smtClean="0">
                <a:latin typeface="Arial" pitchFamily="34" charset="0"/>
                <a:cs typeface="Arial" pitchFamily="34"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This motivate our project for developing</a:t>
            </a:r>
            <a:r>
              <a:rPr lang="en-US" sz="1400" baseline="0" dirty="0" smtClean="0">
                <a:latin typeface="Arial" pitchFamily="34" charset="0"/>
                <a:cs typeface="Arial" pitchFamily="34" charset="0"/>
              </a:rPr>
              <a:t> </a:t>
            </a:r>
            <a:r>
              <a:rPr lang="en-US" sz="1400" baseline="0" smtClean="0">
                <a:latin typeface="Arial" pitchFamily="34" charset="0"/>
                <a:cs typeface="Arial" pitchFamily="34" charset="0"/>
              </a:rPr>
              <a:t>Cognitive radios.</a:t>
            </a:r>
            <a:endParaRPr lang="en-US" sz="1400" dirty="0" smtClean="0">
              <a:latin typeface="Arial" pitchFamily="34" charset="0"/>
              <a:cs typeface="Arial" pitchFamily="34" charset="0"/>
            </a:endParaRPr>
          </a:p>
          <a:p>
            <a:pPr algn="just"/>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proposed method demonstrates good performance and the robustness against large CFO compared</a:t>
            </a:r>
            <a:r>
              <a:rPr lang="en-US" sz="1400" baseline="0" dirty="0" smtClean="0">
                <a:latin typeface="Arial" pitchFamily="34" charset="0"/>
                <a:cs typeface="Arial" pitchFamily="34" charset="0"/>
              </a:rPr>
              <a:t> to </a:t>
            </a:r>
            <a:r>
              <a:rPr lang="en-US" sz="1400" baseline="0" dirty="0" err="1" smtClean="0">
                <a:latin typeface="Arial" pitchFamily="34" charset="0"/>
                <a:cs typeface="Arial" pitchFamily="34" charset="0"/>
              </a:rPr>
              <a:t>SoA</a:t>
            </a:r>
            <a:r>
              <a:rPr lang="en-US" sz="1400" baseline="0" dirty="0" smtClean="0">
                <a:latin typeface="Arial" pitchFamily="34" charset="0"/>
                <a:cs typeface="Arial" pitchFamily="34" charset="0"/>
              </a:rPr>
              <a:t> methods</a:t>
            </a:r>
            <a:r>
              <a:rPr lang="en-US" sz="1400" dirty="0" smtClean="0">
                <a:latin typeface="Arial" pitchFamily="34" charset="0"/>
                <a:cs typeface="Arial" pitchFamily="34" charset="0"/>
              </a:rPr>
              <a:t>. </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Complexity of the timing metric is much less than that of cross-correlation-based methods, making the proposed method more suitable for hardware implementation.</a:t>
            </a:r>
          </a:p>
          <a:p>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Previously, robust OFDM timing synchronisation was explored to perform well even in the case of large fractional CFO. </a:t>
            </a:r>
          </a:p>
          <a:p>
            <a:r>
              <a:rPr lang="en-SG" sz="1200" kern="1200" baseline="0" dirty="0" smtClean="0">
                <a:solidFill>
                  <a:schemeClr val="tx1"/>
                </a:solidFill>
                <a:latin typeface="+mn-lt"/>
                <a:ea typeface="+mn-ea"/>
                <a:cs typeface="+mn-cs"/>
              </a:rPr>
              <a:t>However, the CFO estimation of that method was only estimate the fractional CFO.</a:t>
            </a:r>
          </a:p>
          <a:p>
            <a:r>
              <a:rPr lang="en-SG" sz="1200" kern="1200" baseline="0" dirty="0" smtClean="0">
                <a:solidFill>
                  <a:schemeClr val="tx1"/>
                </a:solidFill>
                <a:latin typeface="+mn-lt"/>
                <a:ea typeface="+mn-ea"/>
                <a:cs typeface="+mn-cs"/>
              </a:rPr>
              <a:t>The large integer CFO may be presented as a result of the Doppler Effect and/or due to local oscillator instabilities. </a:t>
            </a:r>
          </a:p>
          <a:p>
            <a:r>
              <a:rPr lang="en-SG" sz="1200" kern="1200" baseline="0" dirty="0" smtClean="0">
                <a:solidFill>
                  <a:schemeClr val="tx1"/>
                </a:solidFill>
                <a:latin typeface="+mn-lt"/>
                <a:ea typeface="+mn-ea"/>
                <a:cs typeface="+mn-cs"/>
              </a:rPr>
              <a:t>IFO causes a circular shift of the subcarrier in the frequency domain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Cross Correlation in (5.3) is the formula of the conventional IFO estimation  consumes a huge computational cost, is not practical for hardware implementation.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SG" sz="1200" kern="1200" baseline="0" dirty="0" smtClean="0">
                <a:solidFill>
                  <a:schemeClr val="tx1"/>
                </a:solidFill>
                <a:latin typeface="+mn-lt"/>
                <a:ea typeface="+mn-ea"/>
                <a:cs typeface="+mn-cs"/>
              </a:rPr>
              <a:t>The proposed method for IFO estimation is as follows: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subset </a:t>
            </a:r>
            <a:r>
              <a:rPr lang="en-SG" sz="1200" kern="1200" baseline="0" dirty="0" smtClean="0">
                <a:solidFill>
                  <a:schemeClr val="tx1"/>
                </a:solidFill>
                <a:latin typeface="+mn-lt"/>
                <a:ea typeface="+mn-ea"/>
                <a:cs typeface="+mn-cs"/>
              </a:rPr>
              <a:t>of possible IFO values is determined relied upon CFO tolerant and fractional CFO estimation.</a:t>
            </a:r>
          </a:p>
          <a:p>
            <a:r>
              <a:rPr lang="en-SG" sz="1200" kern="1200" baseline="0" dirty="0" smtClean="0">
                <a:solidFill>
                  <a:schemeClr val="tx1"/>
                </a:solidFill>
                <a:latin typeface="+mn-lt"/>
                <a:ea typeface="+mn-ea"/>
                <a:cs typeface="+mn-cs"/>
              </a:rPr>
              <a:t>With assumption, the RF front end can provide CFO stability in a range from -14 to +18 subcarrier </a:t>
            </a:r>
            <a:r>
              <a:rPr lang="en-SG" sz="1200" kern="1200" baseline="0" dirty="0" err="1" smtClean="0">
                <a:solidFill>
                  <a:schemeClr val="tx1"/>
                </a:solidFill>
                <a:latin typeface="+mn-lt"/>
                <a:ea typeface="+mn-ea"/>
                <a:cs typeface="+mn-cs"/>
              </a:rPr>
              <a:t>spacings</a:t>
            </a:r>
            <a:r>
              <a:rPr lang="en-SG" sz="1200" kern="1200" baseline="0" dirty="0" smtClean="0">
                <a:solidFill>
                  <a:schemeClr val="tx1"/>
                </a:solidFill>
                <a:latin typeface="+mn-lt"/>
                <a:ea typeface="+mn-ea"/>
                <a:cs typeface="+mn-cs"/>
              </a:rPr>
              <a:t>.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 resource sharing folded architecture is designed to significantly reduce the hardware cost and power consumption. </a:t>
            </a:r>
          </a:p>
          <a:p>
            <a:r>
              <a:rPr lang="en-SG" sz="1200" kern="1200" baseline="0" dirty="0" smtClean="0">
                <a:solidFill>
                  <a:schemeClr val="tx1"/>
                </a:solidFill>
                <a:latin typeface="+mn-lt"/>
                <a:ea typeface="+mn-ea"/>
                <a:cs typeface="+mn-cs"/>
              </a:rPr>
              <a:t>Using only a subset of pilots can maintain the IFO estimation accuracy. </a:t>
            </a:r>
          </a:p>
          <a:p>
            <a:r>
              <a:rPr lang="en-SG" sz="1200" kern="1200" baseline="0" dirty="0" smtClean="0">
                <a:solidFill>
                  <a:schemeClr val="tx1"/>
                </a:solidFill>
                <a:latin typeface="+mn-lt"/>
                <a:ea typeface="+mn-ea"/>
                <a:cs typeface="+mn-cs"/>
              </a:rPr>
              <a:t>By spreading the chosen subset of pilots carefully in the time domain, it becomes possible to design a resource-sharing</a:t>
            </a:r>
          </a:p>
          <a:p>
            <a:r>
              <a:rPr lang="en-US" sz="1200" kern="1200" baseline="0" dirty="0" smtClean="0">
                <a:solidFill>
                  <a:schemeClr val="tx1"/>
                </a:solidFill>
                <a:latin typeface="+mn-lt"/>
                <a:ea typeface="+mn-ea"/>
                <a:cs typeface="+mn-cs"/>
              </a:rPr>
              <a:t>T</a:t>
            </a:r>
            <a:r>
              <a:rPr lang="en-SG" sz="1200" kern="1200" baseline="0" dirty="0" smtClean="0">
                <a:solidFill>
                  <a:schemeClr val="tx1"/>
                </a:solidFill>
                <a:latin typeface="+mn-lt"/>
                <a:ea typeface="+mn-ea"/>
                <a:cs typeface="+mn-cs"/>
              </a:rPr>
              <a:t>he pilots used for the IFO estimation are selected at subcarrier indices that are multiples of 4, leading to a natural four-fold resource sharing</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Sign-bit cross-correlation is typically used, as it can significantly reduce computational complexity,  but it leads to reduced performance, especially in the case of frequency selective channels.</a:t>
            </a:r>
          </a:p>
          <a:p>
            <a:r>
              <a:rPr lang="en-US" sz="1200" kern="1200" baseline="0" dirty="0" smtClean="0">
                <a:solidFill>
                  <a:schemeClr val="tx1"/>
                </a:solidFill>
                <a:latin typeface="+mn-lt"/>
                <a:ea typeface="+mn-ea"/>
                <a:cs typeface="+mn-cs"/>
              </a:rPr>
              <a:t>Instead of using Sign-bit correlation, I employ </a:t>
            </a:r>
            <a:r>
              <a:rPr lang="en-SG" sz="1200" kern="1200" baseline="0" dirty="0" err="1" smtClean="0">
                <a:solidFill>
                  <a:schemeClr val="tx1"/>
                </a:solidFill>
                <a:latin typeface="+mn-lt"/>
                <a:ea typeface="+mn-ea"/>
                <a:cs typeface="+mn-cs"/>
              </a:rPr>
              <a:t>multiplierless</a:t>
            </a:r>
            <a:r>
              <a:rPr lang="en-SG" sz="1200" kern="1200" baseline="0" dirty="0" smtClean="0">
                <a:solidFill>
                  <a:schemeClr val="tx1"/>
                </a:solidFill>
                <a:latin typeface="+mn-lt"/>
                <a:ea typeface="+mn-ea"/>
                <a:cs typeface="+mn-cs"/>
              </a:rPr>
              <a:t> correlation to enhance the accuracy of estimation by investigating  the trade-off between cost and accuracy when reducing the word length of parameters P(4k).</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proposed</a:t>
            </a:r>
            <a:r>
              <a:rPr lang="en-US" baseline="0" dirty="0" smtClean="0"/>
              <a:t> IFO estimation is expressed as in this </a:t>
            </a:r>
            <a:r>
              <a:rPr lang="en-US" baseline="0" dirty="0" err="1" smtClean="0"/>
              <a:t>Equ</a:t>
            </a:r>
            <a:r>
              <a:rPr lang="en-US" baseline="0" dirty="0" smtClean="0"/>
              <a:t> for </a:t>
            </a:r>
            <a:r>
              <a:rPr lang="en-US" baseline="0" dirty="0" err="1" smtClean="0"/>
              <a:t>calcalating</a:t>
            </a:r>
            <a:r>
              <a:rPr lang="en-US" baseline="0" dirty="0" smtClean="0"/>
              <a:t> the computation in the four folded resource sharing circuit presented in bottom right side Figure. </a:t>
            </a:r>
          </a:p>
          <a:p>
            <a:r>
              <a:rPr lang="en-US" baseline="0" dirty="0" smtClean="0"/>
              <a:t>The left side Figure show the computational scheme of the metrics.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performance of the proposed method, denoted Prop, is evaluated in comparison to the theoretical performance of state of the art methods by Park et. al. [100], Shim and You [43] and </a:t>
            </a:r>
            <a:r>
              <a:rPr lang="en-US" sz="1200" kern="1200" baseline="0" dirty="0" err="1" smtClean="0">
                <a:solidFill>
                  <a:schemeClr val="tx1"/>
                </a:solidFill>
                <a:latin typeface="+mn-lt"/>
                <a:ea typeface="+mn-ea"/>
                <a:cs typeface="+mn-cs"/>
              </a:rPr>
              <a:t>Morelli</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Moretti</a:t>
            </a:r>
            <a:r>
              <a:rPr lang="en-US" sz="1200" kern="1200" baseline="0" dirty="0" smtClean="0">
                <a:solidFill>
                  <a:schemeClr val="tx1"/>
                </a:solidFill>
                <a:latin typeface="+mn-lt"/>
                <a:ea typeface="+mn-ea"/>
                <a:cs typeface="+mn-cs"/>
              </a:rPr>
              <a:t> [44], denoted PCH, SY and MM, respectively. </a:t>
            </a:r>
          </a:p>
          <a:p>
            <a:r>
              <a:rPr lang="en-US" sz="1200" kern="1200" baseline="0" dirty="0" smtClean="0">
                <a:solidFill>
                  <a:schemeClr val="tx1"/>
                </a:solidFill>
                <a:latin typeface="+mn-lt"/>
                <a:ea typeface="+mn-ea"/>
                <a:cs typeface="+mn-cs"/>
              </a:rPr>
              <a:t>The theoretical performance is computed with full precision using full multiplication. </a:t>
            </a:r>
          </a:p>
          <a:p>
            <a:r>
              <a:rPr lang="en-US" sz="1200" kern="1200" baseline="0" dirty="0" smtClean="0">
                <a:solidFill>
                  <a:schemeClr val="tx1"/>
                </a:solidFill>
                <a:latin typeface="+mn-lt"/>
                <a:ea typeface="+mn-ea"/>
                <a:cs typeface="+mn-cs"/>
              </a:rPr>
              <a:t>The full multiplication results shown here are better than those achievable in practice, and thus can be considered as upper performance bounds.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also provide results from sign-bit correlation versions of the above methods, denoted with the “_</a:t>
            </a:r>
            <a:r>
              <a:rPr lang="en-US" sz="1200" kern="1200" baseline="0" dirty="0" err="1" smtClean="0">
                <a:solidFill>
                  <a:schemeClr val="tx1"/>
                </a:solidFill>
                <a:latin typeface="+mn-lt"/>
                <a:ea typeface="+mn-ea"/>
                <a:cs typeface="+mn-cs"/>
              </a:rPr>
              <a:t>sb</a:t>
            </a:r>
            <a:r>
              <a:rPr lang="en-US" sz="1200" kern="1200" baseline="0" dirty="0" smtClean="0">
                <a:solidFill>
                  <a:schemeClr val="tx1"/>
                </a:solidFill>
                <a:latin typeface="+mn-lt"/>
                <a:ea typeface="+mn-ea"/>
                <a:cs typeface="+mn-cs"/>
              </a:rPr>
              <a:t>” suffix.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proposed method uses 50 spread pilots with indices that are multiples of 4. </a:t>
            </a:r>
          </a:p>
          <a:p>
            <a:r>
              <a:rPr lang="en-US" sz="1200" kern="1200" baseline="0" dirty="0" smtClean="0">
                <a:solidFill>
                  <a:schemeClr val="tx1"/>
                </a:solidFill>
                <a:latin typeface="+mn-lt"/>
                <a:ea typeface="+mn-ea"/>
                <a:cs typeface="+mn-cs"/>
              </a:rPr>
              <a:t>For the sake of comparison, an additional implementation of PCH using only 50 pilots </a:t>
            </a:r>
            <a:r>
              <a:rPr lang="en-SG" sz="1200" kern="1200" baseline="0" dirty="0" smtClean="0">
                <a:solidFill>
                  <a:schemeClr val="tx1"/>
                </a:solidFill>
                <a:latin typeface="Arial" pitchFamily="34" charset="0"/>
                <a:ea typeface="+mn-ea"/>
                <a:cs typeface="Arial" pitchFamily="34" charset="0"/>
              </a:rPr>
              <a:t>is also reported. </a:t>
            </a:r>
            <a:r>
              <a:rPr lang="en-US" sz="1200" kern="1200" baseline="0" dirty="0" smtClean="0">
                <a:solidFill>
                  <a:schemeClr val="tx1"/>
                </a:solidFill>
                <a:latin typeface="+mn-lt"/>
                <a:ea typeface="+mn-ea"/>
                <a:cs typeface="+mn-cs"/>
              </a:rPr>
              <a:t>This is denoted PCH 50.</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Figures plot performance results for all methods in an AWGN channel, with and without RTO respectively, and reveal that the proposed method generally performs well, especially at higher SNRs.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Figures</a:t>
            </a:r>
            <a:r>
              <a:rPr lang="en-US" baseline="0" dirty="0" smtClean="0"/>
              <a:t> show the results in frequency selective channel. The proposed method still maintain good performance while the sign-bit </a:t>
            </a:r>
            <a:r>
              <a:rPr lang="en-US" baseline="0" dirty="0" err="1" smtClean="0"/>
              <a:t>realisations</a:t>
            </a:r>
            <a:r>
              <a:rPr lang="en-US" baseline="0" dirty="0" smtClean="0"/>
              <a:t> present a significant degradation.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complexity of this approach is dependent on the word length of the parameters. </a:t>
            </a:r>
          </a:p>
          <a:p>
            <a:r>
              <a:rPr lang="en-US" sz="1200" kern="1200" baseline="0" dirty="0" smtClean="0">
                <a:solidFill>
                  <a:schemeClr val="tx1"/>
                </a:solidFill>
                <a:latin typeface="+mn-lt"/>
                <a:ea typeface="+mn-ea"/>
                <a:cs typeface="+mn-cs"/>
              </a:rPr>
              <a:t>We now investigate how word length affects the performance of the proposed implementation compared to the theoretical bound, PCH, as well as to the performance of a conventional sign-bit implementation, PCH sb. </a:t>
            </a:r>
          </a:p>
          <a:p>
            <a:r>
              <a:rPr lang="en-US" sz="1200" kern="1200" baseline="0" dirty="0" smtClean="0">
                <a:solidFill>
                  <a:schemeClr val="tx1"/>
                </a:solidFill>
                <a:latin typeface="+mn-lt"/>
                <a:ea typeface="+mn-ea"/>
                <a:cs typeface="+mn-cs"/>
              </a:rPr>
              <a:t>Evaluations are performed for fractional bits of 1, 2, 7, and 15 bits. These results will be plotted in the following Figure with the labels Prop 1b, Prop 2b, Prop 7b, and Prop 15b, respectively.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Table show the implementation results of proposed methods. </a:t>
            </a:r>
          </a:p>
          <a:p>
            <a:r>
              <a:rPr lang="en-US" sz="1200" kern="1200" baseline="0" dirty="0" smtClean="0">
                <a:solidFill>
                  <a:schemeClr val="tx1"/>
                </a:solidFill>
                <a:latin typeface="+mn-lt"/>
                <a:ea typeface="+mn-ea"/>
                <a:cs typeface="+mn-cs"/>
              </a:rPr>
              <a:t>According to the performance results and implementation results the proposed method using Logic Element with 2 bits maintain a good performance while achieve a significant reduction in terms of resource utilization and power consumption.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technique is proposed for efficient implementation of IFO estimation for a low power and low resource </a:t>
            </a:r>
            <a:r>
              <a:rPr lang="en-US" sz="1200" kern="1200" baseline="0" dirty="0" err="1" smtClean="0">
                <a:solidFill>
                  <a:schemeClr val="tx1"/>
                </a:solidFill>
                <a:latin typeface="+mn-lt"/>
                <a:ea typeface="+mn-ea"/>
                <a:cs typeface="+mn-cs"/>
              </a:rPr>
              <a:t>utilisation</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proposed implementation makes use of a four-fold resource sharing architecture to significantly reduce hardware cost, while </a:t>
            </a:r>
            <a:r>
              <a:rPr lang="en-US" sz="1200" kern="1200" baseline="0" dirty="0" err="1" smtClean="0">
                <a:solidFill>
                  <a:schemeClr val="tx1"/>
                </a:solidFill>
                <a:latin typeface="+mn-lt"/>
                <a:ea typeface="+mn-ea"/>
                <a:cs typeface="+mn-cs"/>
              </a:rPr>
              <a:t>multiplierless</a:t>
            </a:r>
            <a:r>
              <a:rPr lang="en-US" sz="1200" kern="1200" baseline="0" dirty="0" smtClean="0">
                <a:solidFill>
                  <a:schemeClr val="tx1"/>
                </a:solidFill>
                <a:latin typeface="+mn-lt"/>
                <a:ea typeface="+mn-ea"/>
                <a:cs typeface="+mn-cs"/>
              </a:rPr>
              <a:t> correlation with </a:t>
            </a:r>
            <a:r>
              <a:rPr lang="en-US" sz="1200" kern="1200" baseline="0" dirty="0" err="1" smtClean="0">
                <a:solidFill>
                  <a:schemeClr val="tx1"/>
                </a:solidFill>
                <a:latin typeface="+mn-lt"/>
                <a:ea typeface="+mn-ea"/>
                <a:cs typeface="+mn-cs"/>
              </a:rPr>
              <a:t>optimised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can improve estimation accuracy compared to a conventional implementation using sign-bit correlation.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method is shown to perform as well as current state-of-the-art methods that employ multiplier-based correlation, and yet with significantly improved power and resource requirements. </a:t>
            </a:r>
          </a:p>
          <a:p>
            <a:r>
              <a:rPr lang="en-US" sz="1200" kern="1200" baseline="0" dirty="0" smtClean="0">
                <a:solidFill>
                  <a:schemeClr val="tx1"/>
                </a:solidFill>
                <a:latin typeface="+mn-lt"/>
                <a:ea typeface="+mn-ea"/>
                <a:cs typeface="+mn-cs"/>
              </a:rPr>
              <a:t>Dynamic power consumption is reduced by 78% over even a sign-bit version of the conventional approach. </a:t>
            </a:r>
          </a:p>
          <a:p>
            <a:r>
              <a:rPr lang="en-US" sz="1200" kern="1200" baseline="0" dirty="0" smtClean="0">
                <a:solidFill>
                  <a:schemeClr val="tx1"/>
                </a:solidFill>
                <a:latin typeface="+mn-lt"/>
                <a:ea typeface="+mn-ea"/>
                <a:cs typeface="+mn-cs"/>
              </a:rPr>
              <a:t>It offers better estimation performance in both AWGN and frequency selective channels.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CR emerges to be a suitable solution for next generation wireless technology.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CR Systems sense the environment, learn and adapt to improve the communication quality and spectrum usage.</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CR</a:t>
            </a:r>
            <a:r>
              <a:rPr lang="en-US" sz="1400" baseline="0" dirty="0" smtClean="0">
                <a:latin typeface="Arial" pitchFamily="34" charset="0"/>
                <a:cs typeface="Arial" pitchFamily="34" charset="0"/>
              </a:rPr>
              <a:t> n</a:t>
            </a:r>
            <a:r>
              <a:rPr lang="en-US" sz="1400" dirty="0" smtClean="0">
                <a:latin typeface="Arial" pitchFamily="34" charset="0"/>
                <a:cs typeface="Arial" pitchFamily="34" charset="0"/>
              </a:rPr>
              <a:t>eeds a flexible physical architecture in order to perform the required adaptation tasks. </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itchFamily="34" charset="0"/>
              <a:cs typeface="Arial" pitchFamily="34" charset="0"/>
            </a:endParaRPr>
          </a:p>
          <a:p>
            <a:r>
              <a:rPr lang="en-SG" sz="1200" kern="1200" baseline="0" dirty="0" smtClean="0">
                <a:solidFill>
                  <a:schemeClr val="tx1"/>
                </a:solidFill>
                <a:latin typeface="+mn-lt"/>
                <a:ea typeface="+mn-ea"/>
                <a:cs typeface="+mn-cs"/>
              </a:rPr>
              <a:t>For further flexibility, Multiple Standard Cognitive Radios is defined with the agility to operate in multiple frequency bands of different wireless Standard. </a:t>
            </a:r>
          </a:p>
          <a:p>
            <a:r>
              <a:rPr lang="en-SG" sz="1200" kern="1200" baseline="0" dirty="0" smtClean="0">
                <a:solidFill>
                  <a:schemeClr val="tx1"/>
                </a:solidFill>
                <a:latin typeface="+mn-lt"/>
                <a:ea typeface="+mn-ea"/>
                <a:cs typeface="+mn-cs"/>
              </a:rPr>
              <a:t>MSRC is a more flexible generalisation of CRs. </a:t>
            </a:r>
          </a:p>
          <a:p>
            <a:endParaRPr lang="en-SG"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 A novel method is proposed to embed baseband filtering within a cognitive radio (CR) architecture.</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method can adaptively change filter performance according to the transmission power to reduce computational cost while guaranteeing that the emission spectrum remains smaller than the allowed spectral leakage. </a:t>
            </a:r>
          </a:p>
          <a:p>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is able to meet the specification for the most stringent 802.11p and 802.11af SEM.</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method is performed at baseband. This allows the RF subsystem to be implemented using much less stringent 802.11a designs, which can significantly reduce total cost.</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802.11p is defined for vehicular channels.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First, reducing bandwidth </a:t>
            </a:r>
            <a:r>
              <a:rPr lang="en-SG" sz="1200" kern="1200" baseline="0" dirty="0" smtClean="0">
                <a:solidFill>
                  <a:schemeClr val="tx1"/>
                </a:solidFill>
                <a:latin typeface="+mn-lt"/>
                <a:ea typeface="+mn-ea"/>
                <a:cs typeface="+mn-cs"/>
              </a:rPr>
              <a:t>requires a higher quality factor front-end filter circuit for the higher frequency carrier compared to 802.11a. </a:t>
            </a:r>
          </a:p>
          <a:p>
            <a:r>
              <a:rPr lang="en-SG" sz="1200" kern="1200" baseline="0" dirty="0" smtClean="0">
                <a:solidFill>
                  <a:schemeClr val="tx1"/>
                </a:solidFill>
                <a:latin typeface="+mn-lt"/>
                <a:ea typeface="+mn-ea"/>
                <a:cs typeface="+mn-cs"/>
              </a:rPr>
              <a:t>Second, Given the reduced sampling frequency, this leads to the absolute frequency guard being correspondingly narrower.</a:t>
            </a:r>
          </a:p>
          <a:p>
            <a:r>
              <a:rPr lang="en-SG" sz="1200" kern="1200" baseline="0" dirty="0" smtClean="0">
                <a:solidFill>
                  <a:schemeClr val="tx1"/>
                </a:solidFill>
                <a:latin typeface="+mn-lt"/>
                <a:ea typeface="+mn-ea"/>
                <a:cs typeface="+mn-cs"/>
              </a:rPr>
              <a:t>Third, it experiences a larger delay </a:t>
            </a:r>
            <a:r>
              <a:rPr lang="en-US" sz="1200" kern="1200" baseline="0" dirty="0" smtClean="0">
                <a:solidFill>
                  <a:schemeClr val="tx1"/>
                </a:solidFill>
                <a:latin typeface="+mn-lt"/>
                <a:ea typeface="+mn-ea"/>
                <a:cs typeface="+mn-cs"/>
              </a:rPr>
              <a:t>spread than WLAN. </a:t>
            </a:r>
            <a:r>
              <a:rPr lang="en-SG"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90% </a:t>
            </a:r>
            <a:r>
              <a:rPr lang="en-SG" sz="1200" kern="1200" baseline="0" dirty="0" smtClean="0">
                <a:solidFill>
                  <a:schemeClr val="tx1"/>
                </a:solidFill>
                <a:latin typeface="+mn-lt"/>
                <a:ea typeface="+mn-ea"/>
                <a:cs typeface="+mn-cs"/>
              </a:rPr>
              <a:t>largest delay spread is near 600 ns.</a:t>
            </a:r>
            <a:endParaRPr lang="en-US" dirty="0" smtClean="0"/>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802.11af is defined to reuse white space in the UHF band, with three basic channel units (BCUs) of 6 MHz, 7 MHz, and 8 </a:t>
            </a:r>
            <a:r>
              <a:rPr lang="en-SG" sz="1200" kern="1200" baseline="0" dirty="0" err="1" smtClean="0">
                <a:solidFill>
                  <a:schemeClr val="tx1"/>
                </a:solidFill>
                <a:latin typeface="+mn-lt"/>
                <a:ea typeface="+mn-ea"/>
                <a:cs typeface="+mn-cs"/>
              </a:rPr>
              <a:t>MHz.</a:t>
            </a:r>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FCC rules </a:t>
            </a:r>
            <a:r>
              <a:rPr lang="en-SG" sz="1200" kern="1200" baseline="0" dirty="0" smtClean="0">
                <a:solidFill>
                  <a:schemeClr val="tx1"/>
                </a:solidFill>
                <a:latin typeface="+mn-lt"/>
                <a:ea typeface="+mn-ea"/>
                <a:cs typeface="+mn-cs"/>
              </a:rPr>
              <a:t>mandate a very strict SEM to avoid ICI on the adjacent channels of primary users in the UHF band. </a:t>
            </a:r>
          </a:p>
          <a:p>
            <a:r>
              <a:rPr lang="en-SG" sz="1200" kern="1200" baseline="0" dirty="0" smtClean="0">
                <a:solidFill>
                  <a:schemeClr val="tx1"/>
                </a:solidFill>
                <a:latin typeface="+mn-lt"/>
                <a:ea typeface="+mn-ea"/>
                <a:cs typeface="+mn-cs"/>
              </a:rPr>
              <a:t>For 6MHz channels, the signal transmitted by TVBDs shall maintain at least 55 dB attenuation at the edge of the channel, which is </a:t>
            </a:r>
            <a:r>
              <a:rPr lang="en-SG" sz="1200" kern="1200" baseline="0" dirty="0" err="1" smtClean="0">
                <a:solidFill>
                  <a:schemeClr val="tx1"/>
                </a:solidFill>
                <a:latin typeface="+mn-lt"/>
                <a:ea typeface="+mn-ea"/>
                <a:cs typeface="+mn-cs"/>
              </a:rPr>
              <a:t>signicantly</a:t>
            </a:r>
            <a:r>
              <a:rPr lang="en-SG" sz="1200" kern="1200" baseline="0" dirty="0" smtClean="0">
                <a:solidFill>
                  <a:schemeClr val="tx1"/>
                </a:solidFill>
                <a:latin typeface="+mn-lt"/>
                <a:ea typeface="+mn-ea"/>
                <a:cs typeface="+mn-cs"/>
              </a:rPr>
              <a:t> higher than the requirement of the parent 802.11ac standard.</a:t>
            </a:r>
          </a:p>
          <a:p>
            <a:r>
              <a:rPr lang="en-SG" sz="1200" kern="1200" baseline="0" dirty="0" smtClean="0">
                <a:solidFill>
                  <a:schemeClr val="tx1"/>
                </a:solidFill>
                <a:latin typeface="+mn-lt"/>
                <a:ea typeface="+mn-ea"/>
                <a:cs typeface="+mn-cs"/>
              </a:rPr>
              <a:t>In the 802.11af channel, the measured delay spread is less than 1 us, which is equivalent to the duration of 6 samples in the CP.</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Figures show that the recent SEMs of are more stringent compared to the original one that makes the filtering becomes more challenge.</a:t>
            </a:r>
          </a:p>
        </p:txBody>
      </p:sp>
      <p:sp>
        <p:nvSpPr>
          <p:cNvPr id="4" name="Slide Number Placeholder 3"/>
          <p:cNvSpPr>
            <a:spLocks noGrp="1"/>
          </p:cNvSpPr>
          <p:nvPr>
            <p:ph type="sldNum" sz="quarter" idx="10"/>
          </p:nvPr>
        </p:nvSpPr>
        <p:spPr/>
        <p:txBody>
          <a:bodyPr/>
          <a:lstStyle/>
          <a:p>
            <a:fld id="{5F19FC66-DC15-4F41-B9DB-8929C5BA8867}"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two typical</a:t>
            </a:r>
            <a:r>
              <a:rPr lang="en-US" baseline="0" dirty="0" smtClean="0"/>
              <a:t> method for spectral leakage compression.</a:t>
            </a:r>
          </a:p>
          <a:p>
            <a:r>
              <a:rPr lang="en-US" baseline="0" dirty="0" smtClean="0"/>
              <a:t>The left figure shows the </a:t>
            </a:r>
            <a:r>
              <a:rPr lang="en-US" baseline="0" dirty="0" err="1" smtClean="0"/>
              <a:t>realisation</a:t>
            </a:r>
            <a:r>
              <a:rPr lang="en-US" baseline="0" dirty="0" smtClean="0"/>
              <a:t> of pulse shaping. Below three typical pulse function are widely used. </a:t>
            </a:r>
          </a:p>
          <a:p>
            <a:r>
              <a:rPr lang="en-US" baseline="0" dirty="0" smtClean="0"/>
              <a:t>The investigation on three pulse functions are shown in the figures on the </a:t>
            </a:r>
            <a:r>
              <a:rPr lang="en-US" baseline="0" dirty="0" err="1" smtClean="0"/>
              <a:t>righ</a:t>
            </a:r>
            <a:r>
              <a:rPr lang="en-US" baseline="0" dirty="0" smtClean="0"/>
              <a:t> side. </a:t>
            </a:r>
          </a:p>
          <a:p>
            <a:r>
              <a:rPr lang="en-US" baseline="0" dirty="0" smtClean="0"/>
              <a:t>The pulse shaping does not help to cancel image spectrum.</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 filter can</a:t>
            </a:r>
            <a:r>
              <a:rPr lang="en-US" baseline="0" dirty="0" smtClean="0"/>
              <a:t> be used to cancel image spectrum. There are many FIR filter be investigated. </a:t>
            </a:r>
          </a:p>
          <a:p>
            <a:r>
              <a:rPr lang="en-US" baseline="0" dirty="0" smtClean="0"/>
              <a:t>The results for 802.11p are plotted in right figure. </a:t>
            </a:r>
          </a:p>
          <a:p>
            <a:r>
              <a:rPr lang="en-US" baseline="0" dirty="0" smtClean="0"/>
              <a:t>It is impossible to satisfy the most stringent SEMs with the limited length due to the guard interval.</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i="1" kern="1200" baseline="0" dirty="0" smtClean="0">
                <a:solidFill>
                  <a:schemeClr val="tx1"/>
                </a:solidFill>
                <a:latin typeface="+mn-lt"/>
                <a:ea typeface="+mn-ea"/>
                <a:cs typeface="+mn-cs"/>
              </a:rPr>
              <a:t>In a conventional approach, pulse shaping is only employed with small roll-off factors because large roll-off factors reduces the effective guard interval. </a:t>
            </a:r>
          </a:p>
          <a:p>
            <a:r>
              <a:rPr lang="en-SG" sz="1200" i="1" kern="1200" baseline="0" dirty="0" smtClean="0">
                <a:solidFill>
                  <a:schemeClr val="tx1"/>
                </a:solidFill>
                <a:latin typeface="+mn-lt"/>
                <a:ea typeface="+mn-ea"/>
                <a:cs typeface="+mn-cs"/>
              </a:rPr>
              <a:t>Given the narrow frequency guard and the amount left after accounting for the effects of CIR and matching filters, and pulse shaping, under such constraints is unable to cancel the</a:t>
            </a:r>
          </a:p>
          <a:p>
            <a:r>
              <a:rPr lang="en-SG" sz="1200" i="1" kern="1200" baseline="0" dirty="0" smtClean="0">
                <a:solidFill>
                  <a:schemeClr val="tx1"/>
                </a:solidFill>
                <a:latin typeface="+mn-lt"/>
                <a:ea typeface="+mn-ea"/>
                <a:cs typeface="+mn-cs"/>
              </a:rPr>
              <a:t>image spectrum by using FIR filter even if the entire guard interval was to be used.</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New method takes a different approach. Instead of using a large proportion of the guard interval for FIR filtering, we allow the pulse shaping to occupy a significant portion of the guard space, with large roll-o factors.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Then, given a wider frequency guard extends the required transition band for FIR filtering, which means a shorter FIR filter is able to attenuate the image spectrum.</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To obtain the significant spectral leakage reduction necessary, the frequency guard needs to be increased. </a:t>
            </a:r>
          </a:p>
          <a:p>
            <a:r>
              <a:rPr lang="en-SG" sz="1200" kern="1200" baseline="0" dirty="0" smtClean="0">
                <a:solidFill>
                  <a:schemeClr val="tx1"/>
                </a:solidFill>
                <a:latin typeface="+mn-lt"/>
                <a:ea typeface="+mn-ea"/>
                <a:cs typeface="+mn-cs"/>
              </a:rPr>
              <a:t>It thus involves introducing a frequency guard extension technique. </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The method thus involves three steps: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First, Frequency guard is extended. The IFFT length is multiplied by a factor M, and the sampling frequency similarly increased by a factor M, to maintain the same subcarrier spacing.</a:t>
            </a:r>
          </a:p>
          <a:p>
            <a:r>
              <a:rPr lang="en-SG" sz="1200" kern="1200" baseline="0" dirty="0" smtClean="0">
                <a:solidFill>
                  <a:schemeClr val="tx1"/>
                </a:solidFill>
                <a:latin typeface="+mn-lt"/>
                <a:ea typeface="+mn-ea"/>
                <a:cs typeface="+mn-cs"/>
              </a:rPr>
              <a:t>Given this, the allocation vector is formed to add data symbols at lower subcarriers that are the same as those in the original IFFT, while the remaining </a:t>
            </a:r>
            <a:r>
              <a:rPr lang="en-US" sz="1200" kern="1200" baseline="0" dirty="0" smtClean="0">
                <a:solidFill>
                  <a:schemeClr val="tx1"/>
                </a:solidFill>
                <a:latin typeface="+mn-lt"/>
                <a:ea typeface="+mn-ea"/>
                <a:cs typeface="+mn-cs"/>
              </a:rPr>
              <a:t>subcarriers are zero-padded.</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Next, pulse shaping is applied  with large roll-off factor in the normal way, to meet the given SEM </a:t>
            </a:r>
            <a:r>
              <a:rPr lang="en-US" sz="1200" kern="1200" baseline="0" dirty="0" smtClean="0">
                <a:solidFill>
                  <a:schemeClr val="tx1"/>
                </a:solidFill>
                <a:latin typeface="+mn-lt"/>
                <a:ea typeface="+mn-ea"/>
                <a:cs typeface="+mn-cs"/>
              </a:rPr>
              <a:t>constraint.</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Finally, L-fold interpolation and FIR filter are used to allow simple filtering to remove the </a:t>
            </a:r>
            <a:r>
              <a:rPr lang="en-US" sz="1200" kern="1200" baseline="0" dirty="0" smtClean="0">
                <a:solidFill>
                  <a:schemeClr val="tx1"/>
                </a:solidFill>
                <a:latin typeface="+mn-lt"/>
                <a:ea typeface="+mn-ea"/>
                <a:cs typeface="+mn-cs"/>
              </a:rPr>
              <a:t>image spectrum.</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addition, the proposed architecture allows the transmitter to dynamically reduce the degree of filtering when transmission power is reduced: since transmit power reduction naturally reduces ICI. </a:t>
            </a:r>
          </a:p>
          <a:p>
            <a:r>
              <a:rPr lang="en-SG" sz="1200" kern="1200" baseline="0" dirty="0" smtClean="0">
                <a:solidFill>
                  <a:schemeClr val="tx1"/>
                </a:solidFill>
                <a:latin typeface="+mn-lt"/>
                <a:ea typeface="+mn-ea"/>
                <a:cs typeface="+mn-cs"/>
              </a:rPr>
              <a:t>This is particularly important for lower power operating modes in which a lower sampling frequency, less filtering complexity, and reduced transmission amplitude all contribute to power savings.</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For realisation of 802.11.</a:t>
            </a:r>
          </a:p>
          <a:p>
            <a:r>
              <a:rPr lang="en-SG" sz="1200" kern="1200" baseline="0" dirty="0" smtClean="0">
                <a:solidFill>
                  <a:schemeClr val="tx1"/>
                </a:solidFill>
                <a:latin typeface="+mn-lt"/>
                <a:ea typeface="+mn-ea"/>
                <a:cs typeface="+mn-cs"/>
              </a:rPr>
              <a:t>There are two alternative configuration of proposed methods be listed here.</a:t>
            </a:r>
          </a:p>
          <a:p>
            <a:r>
              <a:rPr lang="en-SG" sz="1200" kern="1200" baseline="0" dirty="0" smtClean="0">
                <a:solidFill>
                  <a:schemeClr val="tx1"/>
                </a:solidFill>
                <a:latin typeface="+mn-lt"/>
                <a:ea typeface="+mn-ea"/>
                <a:cs typeface="+mn-cs"/>
              </a:rPr>
              <a:t>Guard interval of 802.11 p is 1600 ns and CIR &lt; 600ns.</a:t>
            </a:r>
          </a:p>
          <a:p>
            <a:r>
              <a:rPr lang="en-SG" sz="1200" kern="1200" baseline="0" dirty="0" smtClean="0">
                <a:solidFill>
                  <a:schemeClr val="tx1"/>
                </a:solidFill>
                <a:latin typeface="+mn-lt"/>
                <a:ea typeface="+mn-ea"/>
                <a:cs typeface="+mn-cs"/>
              </a:rPr>
              <a:t> </a:t>
            </a:r>
          </a:p>
          <a:p>
            <a:r>
              <a:rPr lang="en-SG" sz="1200" kern="1200" baseline="0" dirty="0" smtClean="0">
                <a:solidFill>
                  <a:schemeClr val="tx1"/>
                </a:solidFill>
                <a:latin typeface="+mn-lt"/>
                <a:ea typeface="+mn-ea"/>
                <a:cs typeface="+mn-cs"/>
              </a:rPr>
              <a:t>The figures shown the shaped spectrum of  proposed method can be fitted in the stringent SEMs.</a:t>
            </a:r>
          </a:p>
          <a:p>
            <a:endParaRPr lang="en-SG" sz="1200" i="1" kern="1200" baseline="0" dirty="0" smtClean="0">
              <a:solidFill>
                <a:schemeClr val="tx1"/>
              </a:solidFill>
              <a:latin typeface="+mn-lt"/>
              <a:ea typeface="+mn-ea"/>
              <a:cs typeface="+mn-cs"/>
            </a:endParaRPr>
          </a:p>
          <a:p>
            <a:r>
              <a:rPr lang="en-SG" sz="1200" i="1" kern="1200" baseline="0" dirty="0" smtClean="0">
                <a:solidFill>
                  <a:schemeClr val="tx1"/>
                </a:solidFill>
                <a:latin typeface="+mn-lt"/>
                <a:ea typeface="+mn-ea"/>
                <a:cs typeface="+mn-cs"/>
              </a:rPr>
              <a:t>Prop1 doubles the size of the IFFT, i.e., M = 2, which means doubling the</a:t>
            </a:r>
          </a:p>
          <a:p>
            <a:r>
              <a:rPr lang="en-SG" sz="1200" i="1" kern="1200" baseline="0" dirty="0" smtClean="0">
                <a:solidFill>
                  <a:schemeClr val="tx1"/>
                </a:solidFill>
                <a:latin typeface="+mn-lt"/>
                <a:ea typeface="+mn-ea"/>
                <a:cs typeface="+mn-cs"/>
              </a:rPr>
              <a:t>sampling frequency to extend the frequency guard, after which 4-fold interpolation,</a:t>
            </a:r>
          </a:p>
          <a:p>
            <a:r>
              <a:rPr lang="en-SG" sz="1200" i="1" kern="1200" baseline="0" dirty="0" smtClean="0">
                <a:solidFill>
                  <a:schemeClr val="tx1"/>
                </a:solidFill>
                <a:latin typeface="+mn-lt"/>
                <a:ea typeface="+mn-ea"/>
                <a:cs typeface="+mn-cs"/>
              </a:rPr>
              <a:t>i.e., L0 = 4, is required to obtain a sampling frequency of 80 </a:t>
            </a:r>
            <a:r>
              <a:rPr lang="en-SG" sz="1200" i="1" kern="1200" baseline="0" dirty="0" err="1" smtClean="0">
                <a:solidFill>
                  <a:schemeClr val="tx1"/>
                </a:solidFill>
                <a:latin typeface="+mn-lt"/>
                <a:ea typeface="+mn-ea"/>
                <a:cs typeface="+mn-cs"/>
              </a:rPr>
              <a:t>MHz.</a:t>
            </a:r>
            <a:endParaRPr lang="en-SG" sz="1200" i="1" kern="1200" baseline="0" dirty="0" smtClean="0">
              <a:solidFill>
                <a:schemeClr val="tx1"/>
              </a:solidFill>
              <a:latin typeface="+mn-lt"/>
              <a:ea typeface="+mn-ea"/>
              <a:cs typeface="+mn-cs"/>
            </a:endParaRPr>
          </a:p>
          <a:p>
            <a:endParaRPr lang="en-SG" sz="1200" i="1" kern="1200" baseline="0" dirty="0" smtClean="0">
              <a:solidFill>
                <a:schemeClr val="tx1"/>
              </a:solidFill>
              <a:latin typeface="+mn-lt"/>
              <a:ea typeface="+mn-ea"/>
              <a:cs typeface="+mn-cs"/>
            </a:endParaRPr>
          </a:p>
          <a:p>
            <a:r>
              <a:rPr lang="en-SG" sz="1200" i="1" kern="1200" baseline="0" dirty="0" smtClean="0">
                <a:solidFill>
                  <a:schemeClr val="tx1"/>
                </a:solidFill>
                <a:latin typeface="+mn-lt"/>
                <a:ea typeface="+mn-ea"/>
                <a:cs typeface="+mn-cs"/>
              </a:rPr>
              <a:t>Prop2 quadruples the size of the IFFT, i.e., M = 4; Then applies 2-fold interpolation,</a:t>
            </a:r>
          </a:p>
          <a:p>
            <a:r>
              <a:rPr lang="en-SG" sz="1200" i="1" kern="1200" baseline="0" dirty="0" smtClean="0">
                <a:solidFill>
                  <a:schemeClr val="tx1"/>
                </a:solidFill>
                <a:latin typeface="+mn-lt"/>
                <a:ea typeface="+mn-ea"/>
                <a:cs typeface="+mn-cs"/>
              </a:rPr>
              <a:t>i.e., L0 = 2 to achieve the 80MHz sampling frequency.</a:t>
            </a:r>
          </a:p>
          <a:p>
            <a:r>
              <a:rPr lang="en-SG" sz="1200" i="1" kern="1200" baseline="0" dirty="0" smtClean="0">
                <a:solidFill>
                  <a:schemeClr val="tx1"/>
                </a:solidFill>
                <a:latin typeface="+mn-lt"/>
                <a:ea typeface="+mn-ea"/>
                <a:cs typeface="+mn-cs"/>
              </a:rPr>
              <a:t>Prop2 has a wider frequency guard compared to Prop1 and thus its FIR filter only requires a short length to cancel the image spectrum. Additional remaining effective guard interval of 200 ns is reserved.</a:t>
            </a:r>
            <a:endParaRPr lang="en-US" i="1"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For the </a:t>
            </a:r>
            <a:r>
              <a:rPr lang="en-US" baseline="0" dirty="0" err="1" smtClean="0"/>
              <a:t>realisation</a:t>
            </a:r>
            <a:r>
              <a:rPr lang="en-US" baseline="0" dirty="0" smtClean="0"/>
              <a:t> of 802.11af,</a:t>
            </a:r>
          </a:p>
          <a:p>
            <a:r>
              <a:rPr lang="en-US" baseline="0" dirty="0" smtClean="0"/>
              <a:t>6MHz bandwidth  channel is applied that have GI of 6ns and CIR &lt; 1ns.</a:t>
            </a:r>
          </a:p>
          <a:p>
            <a:endParaRPr lang="en-US" baseline="0" dirty="0" smtClean="0"/>
          </a:p>
          <a:p>
            <a:r>
              <a:rPr lang="en-SG" sz="1200" kern="1200" baseline="0" dirty="0" smtClean="0">
                <a:solidFill>
                  <a:schemeClr val="tx1"/>
                </a:solidFill>
                <a:latin typeface="+mn-lt"/>
                <a:ea typeface="+mn-ea"/>
                <a:cs typeface="+mn-cs"/>
              </a:rPr>
              <a:t>We further investigate on spectral efficiency of proposed method relied upon given a flexible allocation of subcarriers. Adjusting the number of occupied subcarriers until the transmission spectrum fits within the 802.11af SEM.</a:t>
            </a:r>
            <a:endParaRPr lang="en-US" baseline="0" dirty="0" smtClean="0"/>
          </a:p>
          <a:p>
            <a:endParaRPr lang="en-US" baseline="0" dirty="0" smtClean="0"/>
          </a:p>
          <a:p>
            <a:r>
              <a:rPr lang="en-SG" sz="1200" kern="1200" baseline="0" dirty="0" smtClean="0">
                <a:solidFill>
                  <a:schemeClr val="tx1"/>
                </a:solidFill>
                <a:latin typeface="+mn-lt"/>
                <a:ea typeface="+mn-ea"/>
                <a:cs typeface="+mn-cs"/>
              </a:rPr>
              <a:t>The results demonstrate that the proposed CR architecture can not only meet the stringent SEM requirement of 802.11af but could also be used to enhance </a:t>
            </a:r>
            <a:r>
              <a:rPr lang="en-US" sz="1200" kern="1200" baseline="0" dirty="0" smtClean="0">
                <a:solidFill>
                  <a:schemeClr val="tx1"/>
                </a:solidFill>
                <a:latin typeface="+mn-lt"/>
                <a:ea typeface="+mn-ea"/>
                <a:cs typeface="+mn-cs"/>
              </a:rPr>
              <a:t>spectral efficiency beyond that.</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Compared to the approach of trimming o edge carriers needed by an equivalent transmission power conventional system in order to satisfy the SEM, the proposed approach to CR spectrum shaping increases </a:t>
            </a:r>
            <a:r>
              <a:rPr lang="en-US" sz="1200" kern="1200" baseline="0" dirty="0" smtClean="0">
                <a:solidFill>
                  <a:schemeClr val="tx1"/>
                </a:solidFill>
                <a:latin typeface="+mn-lt"/>
                <a:ea typeface="+mn-ea"/>
                <a:cs typeface="+mn-cs"/>
              </a:rPr>
              <a:t>spectral efficiency by 32%.</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contribution can be summarized here. </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Shaping the OFDM leakage spectrum has been investigated at baseband within a CR architecture to meet stringent spectral emission mask (SEM) requirements.</a:t>
            </a:r>
          </a:p>
          <a:p>
            <a:endParaRPr lang="en-SG" sz="1200" i="1" kern="1200" baseline="0" dirty="0" smtClean="0">
              <a:solidFill>
                <a:schemeClr val="tx1"/>
              </a:solidFill>
              <a:latin typeface="+mn-lt"/>
              <a:ea typeface="+mn-ea"/>
              <a:cs typeface="+mn-cs"/>
            </a:endParaRPr>
          </a:p>
          <a:p>
            <a:r>
              <a:rPr lang="en-SG" sz="1200" i="1" kern="1200" baseline="0" dirty="0" smtClean="0">
                <a:solidFill>
                  <a:schemeClr val="tx1"/>
                </a:solidFill>
                <a:latin typeface="+mn-lt"/>
                <a:ea typeface="+mn-ea"/>
                <a:cs typeface="+mn-cs"/>
              </a:rPr>
              <a:t>This research considers two relatively new standards, 802.11p and 802.11af, which are defined for the physical layer and largely based upon existing standards.</a:t>
            </a:r>
          </a:p>
          <a:p>
            <a:r>
              <a:rPr lang="en-SG" sz="1200" kern="1200" baseline="0" dirty="0" smtClean="0">
                <a:solidFill>
                  <a:schemeClr val="tx1"/>
                </a:solidFill>
                <a:latin typeface="+mn-lt"/>
                <a:ea typeface="+mn-ea"/>
                <a:cs typeface="+mn-cs"/>
              </a:rPr>
              <a:t>Simulations show that the proposed architecture can meet the specification of the four 802.11p classes A to D, as well as the stringent FCC-imposed SEM for 802.11af in the UHF band.</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proposed method is also shown able to improve the achievable spectral efficiency for reuse of Television White Spaces in the 802.11af standard by 32%, given equivalent transmission power, compared to conventional approaches </a:t>
            </a:r>
            <a:r>
              <a:rPr lang="en-SG" sz="1200" i="1" kern="1200" baseline="0" dirty="0" smtClean="0">
                <a:solidFill>
                  <a:schemeClr val="tx1"/>
                </a:solidFill>
                <a:latin typeface="+mn-lt"/>
                <a:ea typeface="+mn-ea"/>
                <a:cs typeface="+mn-cs"/>
              </a:rPr>
              <a:t>which need to drop the outermost subcarriers in order to meet SEM requirements.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addition, the architecture has the ability to adaptively change the degree of spectral leakage filtering in response to transmission power.</a:t>
            </a:r>
          </a:p>
          <a:p>
            <a:r>
              <a:rPr lang="en-SG" sz="1200" kern="1200" baseline="0" dirty="0" smtClean="0">
                <a:solidFill>
                  <a:schemeClr val="tx1"/>
                </a:solidFill>
                <a:latin typeface="+mn-lt"/>
                <a:ea typeface="+mn-ea"/>
                <a:cs typeface="+mn-cs"/>
              </a:rPr>
              <a:t>The computation of filtering can be reduced when transmission power is low, but when transmission power is high, it is able to extend to meet the strict SEM specification of both 802.11p and 802.11af. </a:t>
            </a:r>
            <a:r>
              <a:rPr lang="en-SG" sz="1200" i="1" kern="1200" baseline="0" dirty="0" smtClean="0">
                <a:solidFill>
                  <a:schemeClr val="tx1"/>
                </a:solidFill>
                <a:latin typeface="+mn-lt"/>
                <a:ea typeface="+mn-ea"/>
                <a:cs typeface="+mn-cs"/>
              </a:rPr>
              <a:t>Furthermore, the architecture is capable of adjusting clock rate, bandwidth, and frequency band on a symbol-by-symbol basis, in order to implement an agile CR solution.</a:t>
            </a:r>
            <a:endParaRPr lang="en-US" i="1"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400" dirty="0" smtClean="0">
                <a:latin typeface="Arial" pitchFamily="34" charset="0"/>
                <a:cs typeface="Arial" pitchFamily="34" charset="0"/>
              </a:rPr>
              <a:t>The Figure shows block diagram of a CR. It includes layers similarly to conventional wireless system, However, these layers must provide flexibility. </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itchFamily="34" charset="0"/>
              <a:cs typeface="Arial"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latin typeface="Arial" pitchFamily="34" charset="0"/>
                <a:cs typeface="Arial" pitchFamily="34" charset="0"/>
              </a:rPr>
              <a:t>Our research focuses on low power physical layer for Multi-Standard CRs on FPGA platform to achieve high performance and flexibility.</a:t>
            </a:r>
          </a:p>
          <a:p>
            <a:pPr algn="just"/>
            <a:endParaRPr lang="en-US" sz="1400" dirty="0" smtClean="0">
              <a:latin typeface="Arial" pitchFamily="34" charset="0"/>
              <a:cs typeface="Arial" pitchFamily="34" charset="0"/>
            </a:endParaRPr>
          </a:p>
          <a:p>
            <a:pPr algn="just"/>
            <a:r>
              <a:rPr lang="en-US" sz="1400" dirty="0" smtClean="0">
                <a:latin typeface="Arial" pitchFamily="34" charset="0"/>
                <a:cs typeface="Arial" pitchFamily="34" charset="0"/>
              </a:rPr>
              <a:t>Orthogonal Frequency Division</a:t>
            </a:r>
            <a:r>
              <a:rPr lang="en-US" sz="1400" baseline="0" dirty="0" smtClean="0">
                <a:latin typeface="Arial" pitchFamily="34" charset="0"/>
                <a:cs typeface="Arial" pitchFamily="34" charset="0"/>
              </a:rPr>
              <a:t> Multiplexing is flexible modulation technique and widely used in modern wireless applications. </a:t>
            </a:r>
          </a:p>
          <a:p>
            <a:pPr algn="just"/>
            <a:r>
              <a:rPr lang="en-US" sz="1400" baseline="0" dirty="0" smtClean="0">
                <a:latin typeface="Arial" pitchFamily="34" charset="0"/>
                <a:cs typeface="Arial" pitchFamily="34" charset="0"/>
              </a:rPr>
              <a:t>It is investigated for physical layer implementation of our system.</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Multi-Standard CRs support multiple bands and adapt operation according to environmental conditions are becoming more attractive as the demand for higher bandwidth and more efficient spectrum use increases.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FPGAs offer an ideal platform bringing together flexibility, performance, and efficiency. </a:t>
            </a:r>
          </a:p>
          <a:p>
            <a:r>
              <a:rPr lang="en-SG" sz="1200" kern="1200" baseline="0" dirty="0" smtClean="0">
                <a:solidFill>
                  <a:schemeClr val="tx1"/>
                </a:solidFill>
                <a:latin typeface="+mn-lt"/>
                <a:ea typeface="+mn-ea"/>
                <a:cs typeface="+mn-cs"/>
              </a:rPr>
              <a:t>We can incorporate our contributions in previous chapters into a flexible architecture for multi-standard cognitive radios.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We show that combining partial reconfiguration (PR) with parameterised modules offers flexibility while minimising reconfiguration time.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When the system adapts to a new condition, a reconfiguration operation is performed which may pause or suspend data processing for the duration of the reconfiguration. </a:t>
            </a:r>
          </a:p>
          <a:p>
            <a:r>
              <a:rPr lang="en-SG" sz="1200" kern="1200" baseline="0" dirty="0" smtClean="0">
                <a:solidFill>
                  <a:schemeClr val="tx1"/>
                </a:solidFill>
                <a:latin typeface="+mn-lt"/>
                <a:ea typeface="+mn-ea"/>
                <a:cs typeface="+mn-cs"/>
              </a:rPr>
              <a:t>Received packets of data may therefore be lost.  </a:t>
            </a:r>
          </a:p>
          <a:p>
            <a:r>
              <a:rPr lang="en-SG" sz="1200" kern="1200" baseline="0" dirty="0" smtClean="0">
                <a:solidFill>
                  <a:schemeClr val="tx1"/>
                </a:solidFill>
                <a:latin typeface="+mn-lt"/>
                <a:ea typeface="+mn-ea"/>
                <a:cs typeface="+mn-cs"/>
              </a:rPr>
              <a:t>The reconfiguration is required to operate fast enough that the input data buffered during reconfiguration does not overflow the buffer, leading to entire packets of data being dropped. </a:t>
            </a:r>
          </a:p>
          <a:p>
            <a:r>
              <a:rPr lang="en-SG" sz="1200" kern="1200" baseline="0" dirty="0" smtClean="0">
                <a:solidFill>
                  <a:schemeClr val="tx1"/>
                </a:solidFill>
                <a:latin typeface="+mn-lt"/>
                <a:ea typeface="+mn-ea"/>
                <a:cs typeface="+mn-cs"/>
              </a:rPr>
              <a:t>Even though there are higher-level protocols available to manage the retransmission of lost or dropped packets, performing these mechanisms is wasteful and may significantly increase the cost in terms of computation and power </a:t>
            </a:r>
            <a:r>
              <a:rPr lang="en-US" sz="1200" kern="1200" baseline="0" dirty="0" smtClean="0">
                <a:solidFill>
                  <a:schemeClr val="tx1"/>
                </a:solidFill>
                <a:latin typeface="+mn-lt"/>
                <a:ea typeface="+mn-ea"/>
                <a:cs typeface="+mn-cs"/>
              </a:rPr>
              <a:t>consumption.</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SG" sz="1200" kern="1200" baseline="0" dirty="0" smtClean="0">
                <a:solidFill>
                  <a:schemeClr val="tx1"/>
                </a:solidFill>
                <a:latin typeface="+mn-lt"/>
                <a:ea typeface="+mn-ea"/>
                <a:cs typeface="+mn-cs"/>
              </a:rPr>
              <a:t>We developed a prototype MSCR baseband that supports transmitting and receiving non-contiguous OFDM signals. </a:t>
            </a:r>
          </a:p>
          <a:p>
            <a:r>
              <a:rPr lang="en-SG" sz="1200" kern="1200" baseline="0" dirty="0" smtClean="0">
                <a:solidFill>
                  <a:schemeClr val="tx1"/>
                </a:solidFill>
                <a:latin typeface="+mn-lt"/>
                <a:ea typeface="+mn-ea"/>
                <a:cs typeface="+mn-cs"/>
              </a:rPr>
              <a:t>This system can perform with different OFDM symbol lengths and frame formats specified differently according to multiple standards such as 802.11, 802.16, and 802.22.</a:t>
            </a:r>
          </a:p>
          <a:p>
            <a:r>
              <a:rPr lang="en-SG" sz="1200" kern="1200" baseline="0" dirty="0" smtClean="0">
                <a:solidFill>
                  <a:schemeClr val="tx1"/>
                </a:solidFill>
                <a:latin typeface="+mn-lt"/>
                <a:ea typeface="+mn-ea"/>
                <a:cs typeface="+mn-cs"/>
              </a:rPr>
              <a:t>The main specifications of these standards are summarised in </a:t>
            </a:r>
            <a:r>
              <a:rPr lang="en-US" sz="1200" kern="1200" baseline="0" dirty="0" smtClean="0">
                <a:solidFill>
                  <a:schemeClr val="tx1"/>
                </a:solidFill>
                <a:latin typeface="+mn-lt"/>
                <a:ea typeface="+mn-ea"/>
                <a:cs typeface="+mn-cs"/>
              </a:rPr>
              <a:t>Table.</a:t>
            </a:r>
          </a:p>
          <a:p>
            <a:endParaRPr lang="en-US" dirty="0" smtClean="0"/>
          </a:p>
          <a:p>
            <a:r>
              <a:rPr lang="en-SG" sz="1200" kern="1200" baseline="0" dirty="0" smtClean="0">
                <a:solidFill>
                  <a:schemeClr val="tx1"/>
                </a:solidFill>
                <a:latin typeface="+mn-lt"/>
                <a:ea typeface="+mn-ea"/>
                <a:cs typeface="+mn-cs"/>
              </a:rPr>
              <a:t>Generally,  the CR implementation is divided into a control plane and data plane. </a:t>
            </a:r>
          </a:p>
          <a:p>
            <a:r>
              <a:rPr lang="en-SG" sz="1200" kern="1200" baseline="0" dirty="0" smtClean="0">
                <a:solidFill>
                  <a:schemeClr val="tx1"/>
                </a:solidFill>
                <a:latin typeface="+mn-lt"/>
                <a:ea typeface="+mn-ea"/>
                <a:cs typeface="+mn-cs"/>
              </a:rPr>
              <a:t>The control plane is a CR engine that is required to perform sensing and make adaptive decision based on the requirements of the application and environment. The CR engine also includes the PR controller to load bit streams stored in DRAM into the corresponding PR regions. This is beyond the scope of this research. </a:t>
            </a:r>
            <a:endParaRPr lang="en-US" dirty="0" smtClean="0"/>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data plane performs data processing on the sample data stream.  It transceivers data streams to/from the RF front end and higher layer </a:t>
            </a:r>
            <a:r>
              <a:rPr lang="en-SG" sz="1200" kern="1200" baseline="0" dirty="0" err="1" smtClean="0">
                <a:solidFill>
                  <a:schemeClr val="tx1"/>
                </a:solidFill>
                <a:latin typeface="+mn-lt"/>
                <a:ea typeface="+mn-ea"/>
                <a:cs typeface="+mn-cs"/>
              </a:rPr>
              <a:t>procesing</a:t>
            </a:r>
            <a:r>
              <a:rPr lang="en-SG" sz="1200" kern="1200" baseline="0" dirty="0" smtClean="0">
                <a:solidFill>
                  <a:schemeClr val="tx1"/>
                </a:solidFill>
                <a:latin typeface="+mn-lt"/>
                <a:ea typeface="+mn-ea"/>
                <a:cs typeface="+mn-cs"/>
              </a:rPr>
              <a:t> through stream interfaces. </a:t>
            </a:r>
          </a:p>
          <a:p>
            <a:endParaRPr lang="en-SG" sz="1200" kern="1200" baseline="0" dirty="0" smtClean="0">
              <a:solidFill>
                <a:schemeClr val="tx1"/>
              </a:solidFill>
              <a:latin typeface="+mn-lt"/>
              <a:ea typeface="+mn-ea"/>
              <a:cs typeface="+mn-cs"/>
            </a:endParaRPr>
          </a:p>
          <a:p>
            <a:r>
              <a:rPr lang="en-SG" sz="1200" i="1" kern="1200" baseline="0" dirty="0" smtClean="0">
                <a:solidFill>
                  <a:schemeClr val="tx1"/>
                </a:solidFill>
                <a:latin typeface="+mn-lt"/>
                <a:ea typeface="+mn-ea"/>
                <a:cs typeface="+mn-cs"/>
              </a:rPr>
              <a:t>For transmission, data is sent from higher layers and modulated by the data plane. Modulated sample streams are then transferred to the RF front end to convert to analogue signals and subsequently up-converted before transmission on the RF channel. </a:t>
            </a:r>
          </a:p>
          <a:p>
            <a:r>
              <a:rPr lang="en-SG" sz="1200" i="1" kern="1200" baseline="0" dirty="0" smtClean="0">
                <a:solidFill>
                  <a:schemeClr val="tx1"/>
                </a:solidFill>
                <a:latin typeface="+mn-lt"/>
                <a:ea typeface="+mn-ea"/>
                <a:cs typeface="+mn-cs"/>
              </a:rPr>
              <a:t>For the receiver side, the received signals are down-converted to the baseband followed by analogue to digital conversion to form a sample stream. The sample stream is demodulated and processed in the data plane before being transferred to a higher layer.</a:t>
            </a:r>
          </a:p>
          <a:p>
            <a:endParaRPr lang="en-SG" sz="1200" kern="1200" baseline="0" dirty="0" smtClean="0">
              <a:solidFill>
                <a:schemeClr val="tx1"/>
              </a:solidFill>
              <a:latin typeface="+mn-lt"/>
              <a:ea typeface="+mn-ea"/>
              <a:cs typeface="+mn-cs"/>
            </a:endParaRPr>
          </a:p>
          <a:p>
            <a:r>
              <a:rPr lang="en-SG" sz="1200" i="1" kern="1200" baseline="0" dirty="0" smtClean="0">
                <a:solidFill>
                  <a:schemeClr val="tx1"/>
                </a:solidFill>
                <a:latin typeface="+mn-lt"/>
                <a:ea typeface="+mn-ea"/>
                <a:cs typeface="+mn-cs"/>
              </a:rPr>
              <a:t>AXI Stream interfaces are used for inter-module communication in the data plane as well as for communication with software. With partial reconfiguration, modules that that swap into the same region must share the same interfaces, so this is a suitable abstraction. The AXI Stream protocol also reduces the requirement for buffering, hence optimising resource usage and total power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To support multiple standards, the data plane must provide the flexibility of switching baseband modules to the parameters specified by different standards. </a:t>
            </a:r>
          </a:p>
          <a:p>
            <a:r>
              <a:rPr lang="en-SG" sz="1200" kern="1200" baseline="0" dirty="0" smtClean="0">
                <a:solidFill>
                  <a:schemeClr val="tx1"/>
                </a:solidFill>
                <a:latin typeface="+mn-lt"/>
                <a:ea typeface="+mn-ea"/>
                <a:cs typeface="+mn-cs"/>
              </a:rPr>
              <a:t>Normally, the data plane processes data streams based on a specified standard. </a:t>
            </a:r>
          </a:p>
          <a:p>
            <a:r>
              <a:rPr lang="en-SG" sz="1200" kern="1200" baseline="0" dirty="0" smtClean="0">
                <a:solidFill>
                  <a:schemeClr val="tx1"/>
                </a:solidFill>
                <a:latin typeface="+mn-lt"/>
                <a:ea typeface="+mn-ea"/>
                <a:cs typeface="+mn-cs"/>
              </a:rPr>
              <a:t>The CR engine instructs the baseband to switch to another standard or frequency band that is the best for transmission. </a:t>
            </a:r>
          </a:p>
          <a:p>
            <a:r>
              <a:rPr lang="en-SG" sz="1200" kern="1200" baseline="0" dirty="0" smtClean="0">
                <a:solidFill>
                  <a:schemeClr val="tx1"/>
                </a:solidFill>
                <a:latin typeface="+mn-lt"/>
                <a:ea typeface="+mn-ea"/>
                <a:cs typeface="+mn-cs"/>
              </a:rPr>
              <a:t>The PR controller inside the CR engine is required to download the bit streams of PR modules according to the new standard. </a:t>
            </a:r>
          </a:p>
          <a:p>
            <a:r>
              <a:rPr lang="en-SG" sz="1200" kern="1200" baseline="0" dirty="0" smtClean="0">
                <a:solidFill>
                  <a:schemeClr val="tx1"/>
                </a:solidFill>
                <a:latin typeface="+mn-lt"/>
                <a:ea typeface="+mn-ea"/>
                <a:cs typeface="+mn-cs"/>
              </a:rPr>
              <a:t>In the meantime, the CR engine configures the system by writing relevant parameters to registers in CR </a:t>
            </a:r>
            <a:r>
              <a:rPr lang="en-SG" sz="1200" kern="1200" baseline="0" dirty="0" err="1" smtClean="0">
                <a:solidFill>
                  <a:schemeClr val="tx1"/>
                </a:solidFill>
                <a:latin typeface="+mn-lt"/>
                <a:ea typeface="+mn-ea"/>
                <a:cs typeface="+mn-cs"/>
              </a:rPr>
              <a:t>Regs</a:t>
            </a:r>
            <a:r>
              <a:rPr lang="en-SG" sz="1200" kern="1200" baseline="0" dirty="0" smtClean="0">
                <a:solidFill>
                  <a:schemeClr val="tx1"/>
                </a:solidFill>
                <a:latin typeface="+mn-lt"/>
                <a:ea typeface="+mn-ea"/>
                <a:cs typeface="+mn-cs"/>
              </a:rPr>
              <a:t> such as allocation vectors (</a:t>
            </a:r>
            <a:r>
              <a:rPr lang="en-SG" sz="1200" kern="1200" baseline="0" dirty="0" err="1" smtClean="0">
                <a:solidFill>
                  <a:schemeClr val="tx1"/>
                </a:solidFill>
                <a:latin typeface="+mn-lt"/>
                <a:ea typeface="+mn-ea"/>
                <a:cs typeface="+mn-cs"/>
              </a:rPr>
              <a:t>Alloc</a:t>
            </a:r>
            <a:r>
              <a:rPr lang="en-SG" sz="1200" kern="1200" baseline="0" dirty="0" smtClean="0">
                <a:solidFill>
                  <a:schemeClr val="tx1"/>
                </a:solidFill>
                <a:latin typeface="+mn-lt"/>
                <a:ea typeface="+mn-ea"/>
                <a:cs typeface="+mn-cs"/>
              </a:rPr>
              <a:t> </a:t>
            </a:r>
            <a:r>
              <a:rPr lang="en-SG" sz="1200" kern="1200" baseline="0" dirty="0" err="1" smtClean="0">
                <a:solidFill>
                  <a:schemeClr val="tx1"/>
                </a:solidFill>
                <a:latin typeface="+mn-lt"/>
                <a:ea typeface="+mn-ea"/>
                <a:cs typeface="+mn-cs"/>
              </a:rPr>
              <a:t>vec</a:t>
            </a:r>
            <a:r>
              <a:rPr lang="en-SG" sz="1200" kern="1200" baseline="0" dirty="0" smtClean="0">
                <a:solidFill>
                  <a:schemeClr val="tx1"/>
                </a:solidFill>
                <a:latin typeface="+mn-lt"/>
                <a:ea typeface="+mn-ea"/>
                <a:cs typeface="+mn-cs"/>
              </a:rPr>
              <a:t>), symbol modulation </a:t>
            </a:r>
            <a:r>
              <a:rPr lang="en-US" sz="1200" kern="1200" baseline="0" dirty="0" smtClean="0">
                <a:solidFill>
                  <a:schemeClr val="tx1"/>
                </a:solidFill>
                <a:latin typeface="+mn-lt"/>
                <a:ea typeface="+mn-ea"/>
                <a:cs typeface="+mn-cs"/>
              </a:rPr>
              <a:t>type (MOD), and standard (STD).</a:t>
            </a:r>
          </a:p>
          <a:p>
            <a:endParaRPr lang="en-SG"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SG" sz="1200" kern="1200" baseline="0" dirty="0" smtClean="0">
                <a:solidFill>
                  <a:schemeClr val="tx1"/>
                </a:solidFill>
                <a:latin typeface="+mn-lt"/>
                <a:ea typeface="+mn-ea"/>
                <a:cs typeface="+mn-cs"/>
              </a:rPr>
              <a:t>The scope of contribution focuses on the managing the baseband adaptation in a way that avoids long configuration time. </a:t>
            </a:r>
          </a:p>
          <a:p>
            <a:r>
              <a:rPr lang="en-SG" sz="1200" kern="1200" baseline="0" dirty="0" smtClean="0">
                <a:solidFill>
                  <a:schemeClr val="tx1"/>
                </a:solidFill>
                <a:latin typeface="+mn-lt"/>
                <a:ea typeface="+mn-ea"/>
                <a:cs typeface="+mn-cs"/>
              </a:rPr>
              <a:t>The system takes advantage of combining PR and parameterised modules to offer flexibility while minimising reconfiguration time.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Since the resource requirements for the transmitter are significantly less than the receiver, reconfiguration time is also shorter.</a:t>
            </a:r>
          </a:p>
          <a:p>
            <a:r>
              <a:rPr lang="en-SG" sz="1200" kern="1200" baseline="0" dirty="0" smtClean="0">
                <a:solidFill>
                  <a:schemeClr val="tx1"/>
                </a:solidFill>
                <a:latin typeface="+mn-lt"/>
                <a:ea typeface="+mn-ea"/>
                <a:cs typeface="+mn-cs"/>
              </a:rPr>
              <a:t>There is no critical disruption of the processing chain and loss of transmitted packets. Hence, for the transmitter,</a:t>
            </a:r>
          </a:p>
          <a:p>
            <a:r>
              <a:rPr lang="en-SG" sz="1200" kern="1200" baseline="0" dirty="0" smtClean="0">
                <a:solidFill>
                  <a:schemeClr val="tx1"/>
                </a:solidFill>
                <a:latin typeface="+mn-lt"/>
                <a:ea typeface="+mn-ea"/>
                <a:cs typeface="+mn-cs"/>
              </a:rPr>
              <a:t>we use a single PR region with the whole transmission chain for simplicity and flexibility</a:t>
            </a:r>
            <a:r>
              <a:rPr lang="en-US"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By contrast, the receiver subsystem is required to continuously receive and process data frames. </a:t>
            </a:r>
          </a:p>
          <a:p>
            <a:r>
              <a:rPr lang="en-SG" sz="1200" kern="1200" baseline="0" dirty="0" smtClean="0">
                <a:solidFill>
                  <a:schemeClr val="tx1"/>
                </a:solidFill>
                <a:latin typeface="+mn-lt"/>
                <a:ea typeface="+mn-ea"/>
                <a:cs typeface="+mn-cs"/>
              </a:rPr>
              <a:t>Furthermore, the hardware usage of the receiver subsystem is much larger than the transmitter, resulting in longer reconfiguration time.</a:t>
            </a:r>
          </a:p>
          <a:p>
            <a:r>
              <a:rPr lang="en-SG" sz="1200" kern="1200" baseline="0" dirty="0" smtClean="0">
                <a:solidFill>
                  <a:schemeClr val="tx1"/>
                </a:solidFill>
                <a:latin typeface="+mn-lt"/>
                <a:ea typeface="+mn-ea"/>
                <a:cs typeface="+mn-cs"/>
              </a:rPr>
              <a:t>We propose making some modules parameterised, while others are reconfigured using PR for receiver.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To avoid losing data frames, is to use a large FIFO to store received samples from the RF front end during reconfiguration, but this can be problematic as this results in significant resource usage. Our aim here is to reduce reconfiguration time in the receive chain to mitigate the need for such large FIFOs.</a:t>
            </a:r>
          </a:p>
          <a:p>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endParaRPr lang="en-SG"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SG" sz="1200" kern="1200" baseline="0" dirty="0" smtClean="0">
                <a:solidFill>
                  <a:schemeClr val="tx1"/>
                </a:solidFill>
                <a:latin typeface="+mn-lt"/>
                <a:ea typeface="+mn-ea"/>
                <a:cs typeface="+mn-cs"/>
              </a:rPr>
              <a:t>One crucial challenge is long reconfiguration time when modifying the baseband. </a:t>
            </a:r>
          </a:p>
          <a:p>
            <a:r>
              <a:rPr lang="en-SG" sz="1200" kern="1200" baseline="0" dirty="0" smtClean="0">
                <a:solidFill>
                  <a:schemeClr val="tx1"/>
                </a:solidFill>
                <a:latin typeface="+mn-lt"/>
                <a:ea typeface="+mn-ea"/>
                <a:cs typeface="+mn-cs"/>
              </a:rPr>
              <a:t>We present an analysis model for computing reconfiguration time shown in the figure. </a:t>
            </a:r>
          </a:p>
          <a:p>
            <a:r>
              <a:rPr lang="en-SG" sz="1200" kern="1200" baseline="0" dirty="0" smtClean="0">
                <a:solidFill>
                  <a:schemeClr val="tx1"/>
                </a:solidFill>
                <a:latin typeface="+mn-lt"/>
                <a:ea typeface="+mn-ea"/>
                <a:cs typeface="+mn-cs"/>
              </a:rPr>
              <a:t>We consider a system consisting of N modules. These are the parameters be considered.</a:t>
            </a:r>
          </a:p>
          <a:p>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Note that received data can be processed during the computation latency and a module can not process data during its reconfiguration time. </a:t>
            </a:r>
          </a:p>
          <a:p>
            <a:r>
              <a:rPr lang="en-SG" sz="1200" kern="1200" baseline="0" dirty="0" smtClean="0">
                <a:solidFill>
                  <a:schemeClr val="tx1"/>
                </a:solidFill>
                <a:latin typeface="+mn-lt"/>
                <a:ea typeface="+mn-ea"/>
                <a:cs typeface="+mn-cs"/>
              </a:rPr>
              <a:t>During system stalling time, it would require a FIFO to buffer received data which would otherwise be lost.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In the case of a large monolithic PR module employed for the system, the system reconfiguration latency and halting time is calculated as equation 7.9</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In the case of multiple finer PR modules, the system reconfiguration latency and halting time are calculated as equation 7.13</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In the case of mix finer PR modules and parameterised modules, the system reconfiguration latency and halting time are reduced because the fact that the configuration time of parameterised module is approximately zeros as in equation 7.15 </a:t>
            </a:r>
          </a:p>
          <a:p>
            <a:endParaRPr lang="en-SG"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Slot based PR is widely used and the only method supported by Xilinx and </a:t>
            </a:r>
            <a:r>
              <a:rPr lang="en-SG" sz="1200" kern="1200" baseline="0" dirty="0" err="1" smtClean="0">
                <a:solidFill>
                  <a:schemeClr val="tx1"/>
                </a:solidFill>
                <a:latin typeface="+mn-lt"/>
                <a:ea typeface="+mn-ea"/>
                <a:cs typeface="+mn-cs"/>
              </a:rPr>
              <a:t>Altera</a:t>
            </a:r>
            <a:r>
              <a:rPr lang="en-SG" sz="1200" kern="1200" baseline="0" dirty="0" smtClean="0">
                <a:solidFill>
                  <a:schemeClr val="tx1"/>
                </a:solidFill>
                <a:latin typeface="+mn-lt"/>
                <a:ea typeface="+mn-ea"/>
                <a:cs typeface="+mn-cs"/>
              </a:rPr>
              <a:t> tools, and hence we employ it. </a:t>
            </a:r>
          </a:p>
          <a:p>
            <a:r>
              <a:rPr lang="en-SG" sz="1200" kern="1200" baseline="0" dirty="0" smtClean="0">
                <a:solidFill>
                  <a:schemeClr val="tx1"/>
                </a:solidFill>
                <a:latin typeface="+mn-lt"/>
                <a:ea typeface="+mn-ea"/>
                <a:cs typeface="+mn-cs"/>
              </a:rPr>
              <a:t>In Slot based PR, all resources in the slot are consumed by any component occupying the slot, regardless of whether it actually uses these components or not. </a:t>
            </a:r>
          </a:p>
          <a:p>
            <a:r>
              <a:rPr lang="en-SG" sz="1200" kern="1200" baseline="0" dirty="0" smtClean="0">
                <a:solidFill>
                  <a:schemeClr val="tx1"/>
                </a:solidFill>
                <a:latin typeface="+mn-lt"/>
                <a:ea typeface="+mn-ea"/>
                <a:cs typeface="+mn-cs"/>
              </a:rPr>
              <a:t>The configuration time for a component also depends entirely on the slot size, even if it is using only a fraction </a:t>
            </a:r>
            <a:r>
              <a:rPr lang="en-US" sz="1200" kern="1200" baseline="0" dirty="0" smtClean="0">
                <a:solidFill>
                  <a:schemeClr val="tx1"/>
                </a:solidFill>
                <a:latin typeface="+mn-lt"/>
                <a:ea typeface="+mn-ea"/>
                <a:cs typeface="+mn-cs"/>
              </a:rPr>
              <a:t>of the slot's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The worst case halting time is a case of the shortest latency and the longest reconfiguration time.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802.22 implementations have the longest configuration time because of the biggest size bit-streams</a:t>
            </a:r>
            <a:r>
              <a:rPr lang="en-US"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Performing 802.11 has the shortest latency because this standard uses the shortest FFT length</a:t>
            </a:r>
            <a:r>
              <a:rPr lang="en-US"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Therefore, the latencies for 802.11 and the configuration time of 802.22 are used to </a:t>
            </a:r>
            <a:r>
              <a:rPr lang="en-US" sz="1200" kern="1200" baseline="0" dirty="0" smtClean="0">
                <a:solidFill>
                  <a:schemeClr val="tx1"/>
                </a:solidFill>
                <a:latin typeface="+mn-lt"/>
                <a:ea typeface="+mn-ea"/>
                <a:cs typeface="+mn-cs"/>
              </a:rPr>
              <a:t>calculate system halting time.</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SG" sz="1200" kern="1200" baseline="0" dirty="0" smtClean="0">
                <a:solidFill>
                  <a:schemeClr val="tx1"/>
                </a:solidFill>
                <a:latin typeface="+mn-lt"/>
                <a:ea typeface="+mn-ea"/>
                <a:cs typeface="+mn-cs"/>
              </a:rPr>
              <a:t>Given a scenario of a transmission, shown in Figure 7.12 when a standard switch is required, Both the transmitter and receiver spend time to reconfigure the system for the new baseband standard.</a:t>
            </a:r>
          </a:p>
          <a:p>
            <a:r>
              <a:rPr lang="en-SG" sz="1200" kern="1200" baseline="0" dirty="0" smtClean="0">
                <a:solidFill>
                  <a:schemeClr val="tx1"/>
                </a:solidFill>
                <a:latin typeface="+mn-lt"/>
                <a:ea typeface="+mn-ea"/>
                <a:cs typeface="+mn-cs"/>
              </a:rPr>
              <a:t>In the proposed receiver, the synchronisation module is a parameterised module, so this module can change its function within a clock period and hence quickly process input samples.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Figure 7.13 shows the system halting time of the three approaches. Mon, </a:t>
            </a:r>
            <a:r>
              <a:rPr lang="en-SG" sz="1200" kern="1200" baseline="0" dirty="0" err="1" smtClean="0">
                <a:solidFill>
                  <a:schemeClr val="tx1"/>
                </a:solidFill>
                <a:latin typeface="+mn-lt"/>
                <a:ea typeface="+mn-ea"/>
                <a:cs typeface="+mn-cs"/>
              </a:rPr>
              <a:t>Mul</a:t>
            </a:r>
            <a:r>
              <a:rPr lang="en-SG" sz="1200" kern="1200" baseline="0" dirty="0" smtClean="0">
                <a:solidFill>
                  <a:schemeClr val="tx1"/>
                </a:solidFill>
                <a:latin typeface="+mn-lt"/>
                <a:ea typeface="+mn-ea"/>
                <a:cs typeface="+mn-cs"/>
              </a:rPr>
              <a:t>, Pro denote the halting time of the monolithic PR module approach, the multiple PR module approach, and the proposed approach, respectively. </a:t>
            </a:r>
            <a:r>
              <a:rPr lang="en-SG" sz="1200" kern="1200" baseline="0" dirty="0" err="1" smtClean="0">
                <a:solidFill>
                  <a:schemeClr val="tx1"/>
                </a:solidFill>
                <a:latin typeface="+mn-lt"/>
                <a:ea typeface="+mn-ea"/>
                <a:cs typeface="+mn-cs"/>
              </a:rPr>
              <a:t>Tsn</a:t>
            </a:r>
            <a:r>
              <a:rPr lang="en-SG" sz="1200" kern="1200" baseline="0" dirty="0" smtClean="0">
                <a:solidFill>
                  <a:schemeClr val="tx1"/>
                </a:solidFill>
                <a:latin typeface="+mn-lt"/>
                <a:ea typeface="+mn-ea"/>
                <a:cs typeface="+mn-cs"/>
              </a:rPr>
              <a:t> is the halting time of the corresponding </a:t>
            </a:r>
            <a:r>
              <a:rPr lang="en-SG" sz="1200" kern="1200" baseline="0" dirty="0" err="1" smtClean="0">
                <a:solidFill>
                  <a:schemeClr val="tx1"/>
                </a:solidFill>
                <a:latin typeface="+mn-lt"/>
                <a:ea typeface="+mn-ea"/>
                <a:cs typeface="+mn-cs"/>
              </a:rPr>
              <a:t>Mn</a:t>
            </a:r>
            <a:r>
              <a:rPr lang="en-SG" sz="1200" kern="1200" baseline="0" dirty="0" smtClean="0">
                <a:solidFill>
                  <a:schemeClr val="tx1"/>
                </a:solidFill>
                <a:latin typeface="+mn-lt"/>
                <a:ea typeface="+mn-ea"/>
                <a:cs typeface="+mn-cs"/>
              </a:rPr>
              <a:t> functional module. </a:t>
            </a:r>
            <a:r>
              <a:rPr lang="en-SG" sz="1200" kern="1200" baseline="0" dirty="0" err="1" smtClean="0">
                <a:solidFill>
                  <a:schemeClr val="tx1"/>
                </a:solidFill>
                <a:latin typeface="+mn-lt"/>
                <a:ea typeface="+mn-ea"/>
                <a:cs typeface="+mn-cs"/>
              </a:rPr>
              <a:t>TsR</a:t>
            </a:r>
            <a:r>
              <a:rPr lang="en-SG" sz="1200" kern="1200" baseline="0" dirty="0" smtClean="0">
                <a:solidFill>
                  <a:schemeClr val="tx1"/>
                </a:solidFill>
                <a:latin typeface="+mn-lt"/>
                <a:ea typeface="+mn-ea"/>
                <a:cs typeface="+mn-cs"/>
              </a:rPr>
              <a:t> is the halting time of the </a:t>
            </a:r>
            <a:r>
              <a:rPr lang="en-US" sz="1200" kern="1200" baseline="0" dirty="0" smtClean="0">
                <a:solidFill>
                  <a:schemeClr val="tx1"/>
                </a:solidFill>
                <a:latin typeface="+mn-lt"/>
                <a:ea typeface="+mn-ea"/>
                <a:cs typeface="+mn-cs"/>
              </a:rPr>
              <a:t>monolithic receiver sub-system.</a:t>
            </a:r>
          </a:p>
          <a:p>
            <a:endParaRPr lang="en-US"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Figure 7.13 compares the three approaches in terms of system reconfiguration latency and FIFO buffering requirements. </a:t>
            </a:r>
          </a:p>
          <a:p>
            <a:r>
              <a:rPr lang="en-SG" sz="1200" kern="1200" baseline="0" dirty="0" smtClean="0">
                <a:solidFill>
                  <a:schemeClr val="tx1"/>
                </a:solidFill>
                <a:latin typeface="+mn-lt"/>
                <a:ea typeface="+mn-ea"/>
                <a:cs typeface="+mn-cs"/>
              </a:rPr>
              <a:t>The system latencies are computed in the worst case which is the latency for the 802.22 standard. </a:t>
            </a:r>
          </a:p>
          <a:p>
            <a:r>
              <a:rPr lang="en-SG" sz="1200" kern="1200" baseline="0" dirty="0" smtClean="0">
                <a:solidFill>
                  <a:schemeClr val="tx1"/>
                </a:solidFill>
                <a:latin typeface="+mn-lt"/>
                <a:ea typeface="+mn-ea"/>
                <a:cs typeface="+mn-cs"/>
              </a:rPr>
              <a:t>The FIFO requirements are calculated based on multiplying the sampling frequency by the halting time, followed by rounding up to the next power of two.</a:t>
            </a:r>
          </a:p>
          <a:p>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system reconfiguration latency </a:t>
            </a:r>
            <a:r>
              <a:rPr lang="en-SG" sz="1200" kern="1200" baseline="0" dirty="0" smtClean="0">
                <a:solidFill>
                  <a:schemeClr val="tx1"/>
                </a:solidFill>
                <a:latin typeface="+mn-lt"/>
                <a:ea typeface="+mn-ea"/>
                <a:cs typeface="+mn-cs"/>
              </a:rPr>
              <a:t>of the proposed method is significantly reduced to 18 % and 27 % of the system reconfiguration latency of the monolithic PR module and the multiple PR module approaches, respectively. The FIFO requirement for the proposed approach is only 16 kilo-samples (KSs) while the other approaches require a FIFO to store up to </a:t>
            </a:r>
            <a:r>
              <a:rPr lang="en-US" sz="1200" kern="1200" baseline="0" dirty="0" smtClean="0">
                <a:solidFill>
                  <a:schemeClr val="tx1"/>
                </a:solidFill>
                <a:latin typeface="+mn-lt"/>
                <a:ea typeface="+mn-ea"/>
                <a:cs typeface="+mn-cs"/>
              </a:rPr>
              <a:t>64 KSs.</a:t>
            </a:r>
            <a:endParaRPr lang="en-SG"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figures on the left</a:t>
            </a:r>
            <a:r>
              <a:rPr lang="en-US" baseline="0" dirty="0" smtClean="0"/>
              <a:t> hand side</a:t>
            </a:r>
            <a:r>
              <a:rPr lang="en-US" dirty="0" smtClean="0"/>
              <a:t> shown the</a:t>
            </a:r>
            <a:r>
              <a:rPr lang="en-US" baseline="0" dirty="0" smtClean="0"/>
              <a:t> verification of the implemented system. </a:t>
            </a:r>
          </a:p>
          <a:p>
            <a:r>
              <a:rPr lang="en-US" baseline="0" dirty="0" smtClean="0"/>
              <a:t>The figures on the right hand side report the comparison of the input, output signals and intermediate signal between the implementation and referent simulation.</a:t>
            </a:r>
          </a:p>
          <a:p>
            <a:r>
              <a:rPr lang="en-US" baseline="0" dirty="0" smtClean="0"/>
              <a:t>The correctness of implementation are verified. </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We have shown that configuring a radio baseband composed of multiple modules can be made more efficient in terms of time, and buffering requirements, by mixing parameterisation and PR.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Implement the whole baseband as a single PR module leads to long reconfiguration time, during which no processing can be performed, and hence significant FIFO buffering to prevent loss of samples in the receiver.</a:t>
            </a:r>
          </a:p>
          <a:p>
            <a:r>
              <a:rPr lang="en-SG" sz="1200" kern="1200" baseline="0" dirty="0" smtClean="0">
                <a:solidFill>
                  <a:schemeClr val="tx1"/>
                </a:solidFill>
                <a:latin typeface="+mn-lt"/>
                <a:ea typeface="+mn-ea"/>
                <a:cs typeface="+mn-cs"/>
              </a:rPr>
              <a:t>Our proposed approach only applies PR to modules where different modes are very different in hardware, with other modules designed to be </a:t>
            </a:r>
            <a:r>
              <a:rPr lang="en-SG" sz="1200" kern="1200" baseline="0" dirty="0" err="1" smtClean="0">
                <a:solidFill>
                  <a:schemeClr val="tx1"/>
                </a:solidFill>
                <a:latin typeface="+mn-lt"/>
                <a:ea typeface="+mn-ea"/>
                <a:cs typeface="+mn-cs"/>
              </a:rPr>
              <a:t>parameterisable</a:t>
            </a:r>
            <a:r>
              <a:rPr lang="en-SG" sz="1200" kern="1200" baseline="0" dirty="0" smtClean="0">
                <a:solidFill>
                  <a:schemeClr val="tx1"/>
                </a:solidFill>
                <a:latin typeface="+mn-lt"/>
                <a:ea typeface="+mn-ea"/>
                <a:cs typeface="+mn-cs"/>
              </a:rPr>
              <a: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As a result, overall halting time is reduced by more than half. The FIFO buffering requirement of the proposed method is also decreased to 25 % of that required for the other methods.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We are working on finalising a demonstrator </a:t>
            </a:r>
            <a:r>
              <a:rPr lang="en-US" sz="1200" kern="1200" baseline="0" dirty="0" smtClean="0">
                <a:solidFill>
                  <a:schemeClr val="tx1"/>
                </a:solidFill>
                <a:latin typeface="+mn-lt"/>
                <a:ea typeface="+mn-ea"/>
                <a:cs typeface="+mn-cs"/>
              </a:rPr>
              <a:t>for this approach.</a:t>
            </a:r>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This thesis has presented techniques for implementing robust, low-power multi-standard cognitive radios using modern FPGAs. </a:t>
            </a:r>
          </a:p>
          <a:p>
            <a:r>
              <a:rPr lang="en-SG" sz="1200" kern="1200" baseline="0" dirty="0" smtClean="0">
                <a:solidFill>
                  <a:schemeClr val="tx1"/>
                </a:solidFill>
                <a:latin typeface="+mn-lt"/>
                <a:ea typeface="+mn-ea"/>
                <a:cs typeface="+mn-cs"/>
              </a:rPr>
              <a:t>We have shown that the computational performance of FPGAs allows us to develop techniques for </a:t>
            </a:r>
            <a:r>
              <a:rPr lang="en-SG" sz="1200" kern="1200" baseline="0" smtClean="0">
                <a:solidFill>
                  <a:schemeClr val="tx1"/>
                </a:solidFill>
                <a:latin typeface="+mn-lt"/>
                <a:ea typeface="+mn-ea"/>
                <a:cs typeface="+mn-cs"/>
              </a:rPr>
              <a:t>more enhanced synchronisation</a:t>
            </a:r>
            <a:r>
              <a:rPr lang="en-SG" sz="1200" kern="1200" baseline="0" dirty="0" smtClean="0">
                <a:solidFill>
                  <a:schemeClr val="tx1"/>
                </a:solidFill>
                <a:latin typeface="+mn-lt"/>
                <a:ea typeface="+mn-ea"/>
                <a:cs typeface="+mn-cs"/>
              </a:rPr>
              <a:t>, leading to robustness in fading channels;</a:t>
            </a:r>
          </a:p>
          <a:p>
            <a:r>
              <a:rPr lang="en-SG" sz="1200" kern="1200" baseline="0" dirty="0" smtClean="0">
                <a:solidFill>
                  <a:schemeClr val="tx1"/>
                </a:solidFill>
                <a:latin typeface="+mn-lt"/>
                <a:ea typeface="+mn-ea"/>
                <a:cs typeface="+mn-cs"/>
              </a:rPr>
              <a:t>we can control spectral leakage to satisfy even very strict constraints defined by recent standards; and </a:t>
            </a:r>
          </a:p>
          <a:p>
            <a:r>
              <a:rPr lang="en-SG" sz="1200" kern="1200" baseline="0" dirty="0" smtClean="0">
                <a:solidFill>
                  <a:schemeClr val="tx1"/>
                </a:solidFill>
                <a:latin typeface="+mn-lt"/>
                <a:ea typeface="+mn-ea"/>
                <a:cs typeface="+mn-cs"/>
              </a:rPr>
              <a:t>a multi-standard radio can be built to minimise reconfiguration time by mixing the use of partial reconfiguration and parameterised modules. </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OFDM has intrinsic drawback related to synchronisation. These become critical challenges when employing for MSCR.</a:t>
            </a:r>
          </a:p>
          <a:p>
            <a:r>
              <a:rPr lang="en-SG" sz="1200" kern="1200" baseline="0" dirty="0" smtClean="0">
                <a:solidFill>
                  <a:schemeClr val="tx1"/>
                </a:solidFill>
                <a:latin typeface="+mn-lt"/>
                <a:ea typeface="+mn-ea"/>
                <a:cs typeface="+mn-cs"/>
              </a:rPr>
              <a:t>System is required to rapidly switch carrier frequency across a wide frequency range. </a:t>
            </a:r>
          </a:p>
          <a:p>
            <a:r>
              <a:rPr lang="en-SG" sz="1200" kern="1200" baseline="0" dirty="0" smtClean="0">
                <a:solidFill>
                  <a:schemeClr val="tx1"/>
                </a:solidFill>
                <a:latin typeface="+mn-lt"/>
                <a:ea typeface="+mn-ea"/>
                <a:cs typeface="+mn-cs"/>
              </a:rPr>
              <a:t>This agility is difficult to achieve while ensuring good synchronisation performance. </a:t>
            </a:r>
          </a:p>
          <a:p>
            <a:r>
              <a:rPr lang="en-SG" sz="1200" kern="1200" baseline="0" dirty="0" smtClean="0">
                <a:solidFill>
                  <a:schemeClr val="tx1"/>
                </a:solidFill>
                <a:latin typeface="+mn-lt"/>
                <a:ea typeface="+mn-ea"/>
                <a:cs typeface="+mn-cs"/>
              </a:rPr>
              <a:t>We present a novel synchronisation method that is both robust, and computationally efficient.</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Secondly, OFDM normally has large spectral leakage while CRs demand small spectral leakage for both in-band and out-of-band. </a:t>
            </a:r>
          </a:p>
          <a:p>
            <a:r>
              <a:rPr lang="en-SG" sz="1200" kern="1200" baseline="0" dirty="0" smtClean="0">
                <a:solidFill>
                  <a:schemeClr val="tx1"/>
                </a:solidFill>
                <a:latin typeface="+mn-lt"/>
                <a:ea typeface="+mn-ea"/>
                <a:cs typeface="+mn-cs"/>
              </a:rPr>
              <a:t>We research on a frequency guard extending technique for spectral leakage compression.</a:t>
            </a:r>
          </a:p>
          <a:p>
            <a:r>
              <a:rPr lang="en-SG" sz="1200" i="0" kern="1200" baseline="0" dirty="0" smtClean="0">
                <a:solidFill>
                  <a:schemeClr val="tx1"/>
                </a:solidFill>
                <a:latin typeface="+mn-lt"/>
                <a:ea typeface="+mn-ea"/>
                <a:cs typeface="+mn-cs"/>
              </a:rPr>
              <a:t>This can meet the  stringent spectral leakage requirements and flexible changing the filter level to reduce power consumption.</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The overriding objective is a low power and agile architecture for multi-standard cognitive radios based on FPGA platform with coupling PR modules and parameterised modules</a:t>
            </a:r>
            <a:r>
              <a:rPr lang="en-US" sz="1200" kern="1200" baseline="0" dirty="0" smtClean="0">
                <a:solidFill>
                  <a:schemeClr val="tx1"/>
                </a:solidFill>
                <a:latin typeface="+mn-lt"/>
                <a:ea typeface="+mn-ea"/>
                <a:cs typeface="+mn-cs"/>
              </a:rPr>
              <a:t>.</a:t>
            </a:r>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SG" sz="1200" kern="1200" baseline="0" dirty="0" smtClean="0">
                <a:solidFill>
                  <a:schemeClr val="tx1"/>
                </a:solidFill>
                <a:latin typeface="+mn-lt"/>
                <a:ea typeface="+mn-ea"/>
                <a:cs typeface="+mn-cs"/>
              </a:rPr>
              <a:t>Our achievements in this thesis have helped us identify crucial questions to be explored in future along this line. </a:t>
            </a:r>
          </a:p>
          <a:p>
            <a:endParaRPr lang="en-US" dirty="0" smtClean="0"/>
          </a:p>
          <a:p>
            <a:r>
              <a:rPr lang="en-US" sz="1200" kern="1200" baseline="0" dirty="0" smtClean="0">
                <a:solidFill>
                  <a:schemeClr val="tx1"/>
                </a:solidFill>
                <a:latin typeface="+mn-lt"/>
                <a:ea typeface="+mn-ea"/>
                <a:cs typeface="+mn-cs"/>
              </a:rPr>
              <a:t>The proposed spectral shaping method could also be applied to in-band shaping in the context of non-contiguous OFDM signals, where some intermediate subcarriers are switched off due to the presence of other uses. </a:t>
            </a:r>
          </a:p>
          <a:p>
            <a:r>
              <a:rPr lang="en-US" sz="1200" kern="1200" baseline="0" dirty="0" smtClean="0">
                <a:solidFill>
                  <a:schemeClr val="tx1"/>
                </a:solidFill>
                <a:latin typeface="+mn-lt"/>
                <a:ea typeface="+mn-ea"/>
                <a:cs typeface="+mn-cs"/>
              </a:rPr>
              <a:t>This could result in significant efficiency improvements in the case of highly fragmented bands, since narrow spaces can still be used effectively.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practice, adjacent channels are not always occupied and the communication range can change from time to time. </a:t>
            </a:r>
          </a:p>
          <a:p>
            <a:r>
              <a:rPr lang="en-US" sz="1200" kern="1200" baseline="0" dirty="0" smtClean="0">
                <a:solidFill>
                  <a:schemeClr val="tx1"/>
                </a:solidFill>
                <a:latin typeface="+mn-lt"/>
                <a:ea typeface="+mn-ea"/>
                <a:cs typeface="+mn-cs"/>
              </a:rPr>
              <a:t>Therefore, statically maintaining a very strict SEMs may be wasteful in terms of computation. </a:t>
            </a:r>
          </a:p>
          <a:p>
            <a:r>
              <a:rPr lang="en-US" sz="1200" kern="1200" baseline="0" dirty="0" smtClean="0">
                <a:solidFill>
                  <a:schemeClr val="tx1"/>
                </a:solidFill>
                <a:latin typeface="+mn-lt"/>
                <a:ea typeface="+mn-ea"/>
                <a:cs typeface="+mn-cs"/>
              </a:rPr>
              <a:t>One approach would be to dynamically modify the SEM based on occupancy of adjacent channels and current transmit power.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standardised</a:t>
            </a:r>
            <a:r>
              <a:rPr lang="en-US" sz="1200" kern="1200" baseline="0" dirty="0" smtClean="0">
                <a:solidFill>
                  <a:schemeClr val="tx1"/>
                </a:solidFill>
                <a:latin typeface="+mn-lt"/>
                <a:ea typeface="+mn-ea"/>
                <a:cs typeface="+mn-cs"/>
              </a:rPr>
              <a:t> interface might be proposed to allow higher layer cognitive stacks to be coupled with different baseband systems,</a:t>
            </a:r>
          </a:p>
          <a:p>
            <a:r>
              <a:rPr lang="en-US" sz="1200" kern="1200" baseline="0" dirty="0" smtClean="0">
                <a:solidFill>
                  <a:schemeClr val="tx1"/>
                </a:solidFill>
                <a:latin typeface="+mn-lt"/>
                <a:ea typeface="+mn-ea"/>
                <a:cs typeface="+mn-cs"/>
              </a:rPr>
              <a:t>including both the data stream interface, and the control.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While OFDM is well established, other multicarrier schemes have been proposed which offer advantages. </a:t>
            </a:r>
          </a:p>
          <a:p>
            <a:r>
              <a:rPr lang="en-US" sz="1200" kern="1200" baseline="0" dirty="0" err="1" smtClean="0">
                <a:solidFill>
                  <a:schemeClr val="tx1"/>
                </a:solidFill>
                <a:latin typeface="+mn-lt"/>
                <a:ea typeface="+mn-ea"/>
                <a:cs typeface="+mn-cs"/>
              </a:rPr>
              <a:t>Generalised</a:t>
            </a:r>
            <a:r>
              <a:rPr lang="en-US" sz="1200" kern="1200" baseline="0" dirty="0" smtClean="0">
                <a:solidFill>
                  <a:schemeClr val="tx1"/>
                </a:solidFill>
                <a:latin typeface="+mn-lt"/>
                <a:ea typeface="+mn-ea"/>
                <a:cs typeface="+mn-cs"/>
              </a:rPr>
              <a:t> Frequency Division Multiplexing (GFDM) or FBMC is a new modulation scheme that overcomes some of OFDM's limitations.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radios support more standards, switching between them can become time consuming since many modules need to be reconfigured. </a:t>
            </a:r>
          </a:p>
          <a:p>
            <a:r>
              <a:rPr lang="en-US" sz="1200" kern="1200" baseline="0" dirty="0" smtClean="0">
                <a:solidFill>
                  <a:schemeClr val="tx1"/>
                </a:solidFill>
                <a:latin typeface="+mn-lt"/>
                <a:ea typeface="+mn-ea"/>
                <a:cs typeface="+mn-cs"/>
              </a:rPr>
              <a:t>The knowledge about the most likely reconfiguration options is determined to prepare the require partial </a:t>
            </a:r>
            <a:r>
              <a:rPr lang="en-US" sz="1200" kern="1200" baseline="0" dirty="0" err="1" smtClean="0">
                <a:solidFill>
                  <a:schemeClr val="tx1"/>
                </a:solidFill>
                <a:latin typeface="+mn-lt"/>
                <a:ea typeface="+mn-ea"/>
                <a:cs typeface="+mn-cs"/>
              </a:rPr>
              <a:t>bitstreams</a:t>
            </a:r>
            <a:r>
              <a:rPr lang="en-US" sz="1200" kern="1200" baseline="0" dirty="0" smtClean="0">
                <a:solidFill>
                  <a:schemeClr val="tx1"/>
                </a:solidFill>
                <a:latin typeface="+mn-lt"/>
                <a:ea typeface="+mn-ea"/>
                <a:cs typeface="+mn-cs"/>
              </a:rPr>
              <a:t> in advance, or to drive the design decision to </a:t>
            </a:r>
            <a:r>
              <a:rPr lang="en-US" sz="1200" kern="1200" baseline="0" dirty="0" err="1" smtClean="0">
                <a:solidFill>
                  <a:schemeClr val="tx1"/>
                </a:solidFill>
                <a:latin typeface="+mn-lt"/>
                <a:ea typeface="+mn-ea"/>
                <a:cs typeface="+mn-cs"/>
              </a:rPr>
              <a:t>parameterise</a:t>
            </a:r>
            <a:r>
              <a:rPr lang="en-US" sz="1200" kern="1200" baseline="0" dirty="0" smtClean="0">
                <a:solidFill>
                  <a:schemeClr val="tx1"/>
                </a:solidFill>
                <a:latin typeface="+mn-lt"/>
                <a:ea typeface="+mn-ea"/>
                <a:cs typeface="+mn-cs"/>
              </a:rPr>
              <a:t> some modules or use PR. </a:t>
            </a:r>
          </a:p>
          <a:p>
            <a:r>
              <a:rPr lang="en-US" sz="1200" kern="1200" baseline="0" dirty="0" smtClean="0">
                <a:solidFill>
                  <a:schemeClr val="tx1"/>
                </a:solidFill>
                <a:latin typeface="+mn-lt"/>
                <a:ea typeface="+mn-ea"/>
                <a:cs typeface="+mn-cs"/>
              </a:rPr>
              <a:t>This information could be forthcoming from higher layers through collaborative decision making or modeling of the dynamic properties of the channel.</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latin typeface="+mn-lt"/>
                <a:ea typeface="+mn-ea"/>
                <a:cs typeface="+mn-cs"/>
              </a:rPr>
              <a:t>We have been able to test our designs, building a fully functional radio system is something that still requires </a:t>
            </a:r>
            <a:r>
              <a:rPr lang="en-US" sz="1200" kern="1200" baseline="0" dirty="0" smtClean="0">
                <a:solidFill>
                  <a:schemeClr val="tx1"/>
                </a:solidFill>
                <a:latin typeface="+mn-lt"/>
                <a:ea typeface="+mn-ea"/>
                <a:cs typeface="+mn-cs"/>
              </a:rPr>
              <a:t>some engineering design effort.</a:t>
            </a:r>
          </a:p>
          <a:p>
            <a:endParaRPr lang="en-US" dirty="0"/>
          </a:p>
        </p:txBody>
      </p:sp>
      <p:sp>
        <p:nvSpPr>
          <p:cNvPr id="4" name="Slide Number Placeholder 3"/>
          <p:cNvSpPr>
            <a:spLocks noGrp="1"/>
          </p:cNvSpPr>
          <p:nvPr>
            <p:ph type="sldNum" sz="quarter" idx="10"/>
          </p:nvPr>
        </p:nvSpPr>
        <p:spPr/>
        <p:txBody>
          <a:bodyPr/>
          <a:lstStyle/>
          <a:p>
            <a:fld id="{5F19FC66-DC15-4F41-B9DB-8929C5BA8867}"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19FC66-DC15-4F41-B9DB-8929C5BA8867}" type="slidenum">
              <a:rPr lang="en-US" smtClean="0"/>
              <a:pPr/>
              <a:t>71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kern="1200" baseline="0" dirty="0" smtClean="0">
                <a:solidFill>
                  <a:schemeClr val="tx1"/>
                </a:solidFill>
                <a:latin typeface="+mn-lt"/>
                <a:ea typeface="+mn-ea"/>
                <a:cs typeface="+mn-cs"/>
              </a:rPr>
              <a:t>This thesis has the contributions at a platform level, algorithm level and signal processing techniques to create a general OFDM-based architecture with a high level of adaptation and parameterisation on FPGA. </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For enhance the synchronisation, we proposed three novel techniques.</a:t>
            </a:r>
          </a:p>
          <a:p>
            <a:endParaRPr lang="en-SG"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multipilerless</a:t>
            </a:r>
            <a:r>
              <a:rPr lang="en-US" sz="1200" kern="1200" baseline="0" dirty="0" smtClean="0">
                <a:solidFill>
                  <a:schemeClr val="tx1"/>
                </a:solidFill>
                <a:latin typeface="+mn-lt"/>
                <a:ea typeface="+mn-ea"/>
                <a:cs typeface="+mn-cs"/>
              </a:rPr>
              <a:t> cross-correlation technique for OFDM timing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We show that </a:t>
            </a:r>
            <a:r>
              <a:rPr lang="en-US" sz="1200" kern="1200" baseline="0" dirty="0" err="1" smtClean="0">
                <a:solidFill>
                  <a:schemeClr val="tx1"/>
                </a:solidFill>
                <a:latin typeface="+mn-lt"/>
                <a:ea typeface="+mn-ea"/>
                <a:cs typeface="+mn-cs"/>
              </a:rPr>
              <a:t>wordlength</a:t>
            </a:r>
            <a:r>
              <a:rPr lang="en-US" sz="1200" kern="1200" baseline="0" dirty="0" smtClean="0">
                <a:solidFill>
                  <a:schemeClr val="tx1"/>
                </a:solidFill>
                <a:latin typeface="+mn-lt"/>
                <a:ea typeface="+mn-ea"/>
                <a:cs typeface="+mn-cs"/>
              </a:rPr>
              <a:t> can be </a:t>
            </a:r>
            <a:r>
              <a:rPr lang="en-US" sz="1200" kern="1200" baseline="0" dirty="0" err="1" smtClean="0">
                <a:solidFill>
                  <a:schemeClr val="tx1"/>
                </a:solidFill>
                <a:latin typeface="+mn-lt"/>
                <a:ea typeface="+mn-ea"/>
                <a:cs typeface="+mn-cs"/>
              </a:rPr>
              <a:t>optimised</a:t>
            </a:r>
            <a:r>
              <a:rPr lang="en-US" sz="1200" kern="1200" baseline="0" dirty="0" smtClean="0">
                <a:solidFill>
                  <a:schemeClr val="tx1"/>
                </a:solidFill>
                <a:latin typeface="+mn-lt"/>
                <a:ea typeface="+mn-ea"/>
                <a:cs typeface="+mn-cs"/>
              </a:rPr>
              <a:t> to maintain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performance while </a:t>
            </a:r>
            <a:r>
              <a:rPr lang="en-US" sz="1200" kern="1200" baseline="0" dirty="0" err="1" smtClean="0">
                <a:solidFill>
                  <a:schemeClr val="tx1"/>
                </a:solidFill>
                <a:latin typeface="+mn-lt"/>
                <a:ea typeface="+mn-ea"/>
                <a:cs typeface="+mn-cs"/>
              </a:rPr>
              <a:t>minimising</a:t>
            </a:r>
            <a:r>
              <a:rPr lang="en-US" sz="1200" kern="1200" baseline="0" dirty="0" smtClean="0">
                <a:solidFill>
                  <a:schemeClr val="tx1"/>
                </a:solidFill>
                <a:latin typeface="+mn-lt"/>
                <a:ea typeface="+mn-ea"/>
                <a:cs typeface="+mn-cs"/>
              </a:rPr>
              <a:t> area, and also making the design suitable for FPGA devices with a small number of DSP blocks.</a:t>
            </a:r>
          </a:p>
          <a:p>
            <a:endParaRPr lang="en-SG" sz="1200" kern="1200" baseline="0" dirty="0" smtClean="0">
              <a:solidFill>
                <a:schemeClr val="tx1"/>
              </a:solidFill>
              <a:latin typeface="+mn-lt"/>
              <a:ea typeface="+mn-ea"/>
              <a:cs typeface="+mn-cs"/>
            </a:endParaRPr>
          </a:p>
          <a:p>
            <a:r>
              <a:rPr lang="en-SG" sz="1200" kern="1200" baseline="0" dirty="0" smtClean="0">
                <a:solidFill>
                  <a:schemeClr val="tx1"/>
                </a:solidFill>
                <a:latin typeface="+mn-lt"/>
                <a:ea typeface="+mn-ea"/>
                <a:cs typeface="+mn-cs"/>
              </a:rPr>
              <a:t>A novel OFDM synchronisation method combining robust performance with computational efficiency. </a:t>
            </a:r>
          </a:p>
          <a:p>
            <a:r>
              <a:rPr lang="en-SG" sz="1200" kern="1200" baseline="0" dirty="0" smtClean="0">
                <a:solidFill>
                  <a:schemeClr val="tx1"/>
                </a:solidFill>
                <a:latin typeface="+mn-lt"/>
                <a:ea typeface="+mn-ea"/>
                <a:cs typeface="+mn-cs"/>
              </a:rPr>
              <a:t>We introduce an improved timing metric for synchronisation, resulting in significant efficiency improvements.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novel IFO estimation technique that reduces both the power and computational cost in robust OFDM implementations.</a:t>
            </a:r>
          </a:p>
          <a:p>
            <a:r>
              <a:rPr lang="en-US" sz="1200" kern="1200" baseline="0" dirty="0" smtClean="0">
                <a:solidFill>
                  <a:schemeClr val="tx1"/>
                </a:solidFill>
                <a:latin typeface="+mn-lt"/>
                <a:ea typeface="+mn-ea"/>
                <a:cs typeface="+mn-cs"/>
              </a:rPr>
              <a:t>Robust OFDM </a:t>
            </a:r>
            <a:r>
              <a:rPr lang="en-US" sz="1200" kern="1200" baseline="0" dirty="0" err="1" smtClean="0">
                <a:solidFill>
                  <a:schemeClr val="tx1"/>
                </a:solidFill>
                <a:latin typeface="+mn-lt"/>
                <a:ea typeface="+mn-ea"/>
                <a:cs typeface="+mn-cs"/>
              </a:rPr>
              <a:t>synchronisation</a:t>
            </a:r>
            <a:r>
              <a:rPr lang="en-US" sz="1200" kern="1200" baseline="0" dirty="0" smtClean="0">
                <a:solidFill>
                  <a:schemeClr val="tx1"/>
                </a:solidFill>
                <a:latin typeface="+mn-lt"/>
                <a:ea typeface="+mn-ea"/>
                <a:cs typeface="+mn-cs"/>
              </a:rPr>
              <a:t> with IFO estimation at baseband is important to allow the RF front-end specification to be relaxed, thus reducing system cost.</a:t>
            </a:r>
          </a:p>
          <a:p>
            <a:endParaRPr lang="en-US" sz="1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a novel filtering scheme for adaptively shaping the spectral leakage of OFDM signals according to the transmitted power and Spectrum Emission Mask requirements. The method proposed in this research is the first implementation technique that can achieve the specification for the most stringent SEM of 802.11p and 802.11af.</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Interestingly, we present a system-level approach to design a multi-standard radios on FPGAs. </a:t>
            </a:r>
          </a:p>
          <a:p>
            <a:r>
              <a:rPr lang="en-US" sz="1200" kern="1200" baseline="0" dirty="0" smtClean="0">
                <a:solidFill>
                  <a:schemeClr val="tx1"/>
                </a:solidFill>
                <a:latin typeface="+mn-lt"/>
                <a:ea typeface="+mn-ea"/>
                <a:cs typeface="+mn-cs"/>
              </a:rPr>
              <a:t>We show that by mixing partial reconfiguration (PR) with static </a:t>
            </a:r>
            <a:r>
              <a:rPr lang="en-US" sz="1200" kern="1200" baseline="0" dirty="0" err="1" smtClean="0">
                <a:solidFill>
                  <a:schemeClr val="tx1"/>
                </a:solidFill>
                <a:latin typeface="+mn-lt"/>
                <a:ea typeface="+mn-ea"/>
                <a:cs typeface="+mn-cs"/>
              </a:rPr>
              <a:t>parameterised</a:t>
            </a:r>
            <a:r>
              <a:rPr lang="en-US" sz="1200" kern="1200" baseline="0" dirty="0" smtClean="0">
                <a:solidFill>
                  <a:schemeClr val="tx1"/>
                </a:solidFill>
                <a:latin typeface="+mn-lt"/>
                <a:ea typeface="+mn-ea"/>
                <a:cs typeface="+mn-cs"/>
              </a:rPr>
              <a:t> modules, it is possible to </a:t>
            </a:r>
            <a:r>
              <a:rPr lang="en-US" sz="1200" kern="1200" baseline="0" dirty="0" err="1" smtClean="0">
                <a:solidFill>
                  <a:schemeClr val="tx1"/>
                </a:solidFill>
                <a:latin typeface="+mn-lt"/>
                <a:ea typeface="+mn-ea"/>
                <a:cs typeface="+mn-cs"/>
              </a:rPr>
              <a:t>minimise</a:t>
            </a:r>
            <a:r>
              <a:rPr lang="en-US" sz="1200" kern="1200" baseline="0" dirty="0" smtClean="0">
                <a:solidFill>
                  <a:schemeClr val="tx1"/>
                </a:solidFill>
                <a:latin typeface="+mn-lt"/>
                <a:ea typeface="+mn-ea"/>
                <a:cs typeface="+mn-cs"/>
              </a:rPr>
              <a:t> reconfiguration time compared to a full PR implementation. </a:t>
            </a:r>
          </a:p>
          <a:p>
            <a:r>
              <a:rPr lang="en-US" sz="1200" kern="1200" baseline="0" dirty="0" smtClean="0">
                <a:solidFill>
                  <a:schemeClr val="tx1"/>
                </a:solidFill>
                <a:latin typeface="+mn-lt"/>
                <a:ea typeface="+mn-ea"/>
                <a:cs typeface="+mn-cs"/>
              </a:rPr>
              <a:t>It is possible to buffer internal data while reconfiguring the radio, leading to no data loss during reconfiguration.</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19FC66-DC15-4F41-B9DB-8929C5BA886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B45A42-91F2-4E10-8CFB-5CFF26E3DF62}" type="datetime4">
              <a:rPr lang="en-US" smtClean="0"/>
              <a:pPr/>
              <a:t>September 28, 2015</a:t>
            </a:fld>
            <a:endParaRPr lang="en-US" dirty="0"/>
          </a:p>
        </p:txBody>
      </p:sp>
      <p:sp>
        <p:nvSpPr>
          <p:cNvPr id="5" name="Footer Placeholder 4"/>
          <p:cNvSpPr>
            <a:spLocks noGrp="1"/>
          </p:cNvSpPr>
          <p:nvPr>
            <p:ph type="ftr" sz="quarter" idx="11"/>
          </p:nvPr>
        </p:nvSpPr>
        <p:spPr/>
        <p:txBody>
          <a:bodyPr/>
          <a:lstStyle/>
          <a:p>
            <a:r>
              <a:rPr lang="en-US" smtClean="0"/>
              <a:t>Techniques for Multi-Standard Cognitive Radios on FPGAs</a:t>
            </a:r>
            <a:endParaRPr lang="en-US"/>
          </a:p>
        </p:txBody>
      </p:sp>
      <p:sp>
        <p:nvSpPr>
          <p:cNvPr id="6" name="Slide Number Placeholder 5"/>
          <p:cNvSpPr>
            <a:spLocks noGrp="1"/>
          </p:cNvSpPr>
          <p:nvPr>
            <p:ph type="sldNum" sz="quarter" idx="12"/>
          </p:nvPr>
        </p:nvSpPr>
        <p:spPr/>
        <p:txBody>
          <a:bodyPr/>
          <a:lstStyle/>
          <a:p>
            <a:fld id="{8602B8DB-2F9B-4747-B883-1E2ED0C5C1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152400" y="6399212"/>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52400" y="685800"/>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57200" y="838200"/>
            <a:ext cx="8229600" cy="533400"/>
          </a:xfrm>
        </p:spPr>
        <p:txBody>
          <a:bodyPr/>
          <a:lstStyle>
            <a:lvl1pPr>
              <a:buNone/>
              <a:defRPr/>
            </a:lvl1pPr>
          </a:lstStyle>
          <a:p>
            <a:pPr lvl="0"/>
            <a:r>
              <a:rPr lang="en-US" dirty="0" smtClean="0"/>
              <a:t>Click to edit Master text styles</a:t>
            </a:r>
            <a:endParaRPr lang="en-US" dirty="0"/>
          </a:p>
        </p:txBody>
      </p:sp>
      <p:sp>
        <p:nvSpPr>
          <p:cNvPr id="36" name="Date Placeholder 35"/>
          <p:cNvSpPr>
            <a:spLocks noGrp="1"/>
          </p:cNvSpPr>
          <p:nvPr>
            <p:ph type="dt" sz="half" idx="14"/>
          </p:nvPr>
        </p:nvSpPr>
        <p:spPr/>
        <p:txBody>
          <a:bodyPr/>
          <a:lstStyle/>
          <a:p>
            <a:fld id="{CFCD975A-567E-4070-AECE-615BC75F470B}" type="datetime4">
              <a:rPr lang="en-US" smtClean="0"/>
              <a:pPr/>
              <a:t>September 28, 2015</a:t>
            </a:fld>
            <a:endParaRPr lang="en-US" dirty="0"/>
          </a:p>
        </p:txBody>
      </p:sp>
      <p:sp>
        <p:nvSpPr>
          <p:cNvPr id="37" name="Slide Number Placeholder 36"/>
          <p:cNvSpPr>
            <a:spLocks noGrp="1"/>
          </p:cNvSpPr>
          <p:nvPr>
            <p:ph type="sldNum" sz="quarter" idx="15"/>
          </p:nvPr>
        </p:nvSpPr>
        <p:spPr/>
        <p:txBody>
          <a:bodyPr/>
          <a:lstStyle/>
          <a:p>
            <a:fld id="{8602B8DB-2F9B-4747-B883-1E2ED0C5C15F}" type="slidenum">
              <a:rPr lang="en-US" smtClean="0"/>
              <a:pPr/>
              <a:t>‹#›</a:t>
            </a:fld>
            <a:endParaRPr lang="en-US"/>
          </a:p>
        </p:txBody>
      </p:sp>
      <p:sp>
        <p:nvSpPr>
          <p:cNvPr id="38" name="Footer Placeholder 37"/>
          <p:cNvSpPr>
            <a:spLocks noGrp="1"/>
          </p:cNvSpPr>
          <p:nvPr>
            <p:ph type="ftr" sz="quarter" idx="16"/>
          </p:nvPr>
        </p:nvSpPr>
        <p:spPr>
          <a:xfrm>
            <a:off x="2667000" y="6356350"/>
            <a:ext cx="3810000" cy="365125"/>
          </a:xfrm>
        </p:spPr>
        <p:txBody>
          <a:bodyPr/>
          <a:lstStyle/>
          <a:p>
            <a:r>
              <a:rPr lang="en-US" dirty="0" smtClean="0"/>
              <a:t>Techniques for Multi-Standard Cognitive Radios on FPGAs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Date Placeholder 3"/>
          <p:cNvSpPr>
            <a:spLocks noGrp="1"/>
          </p:cNvSpPr>
          <p:nvPr>
            <p:ph type="dt" sz="half" idx="10"/>
          </p:nvPr>
        </p:nvSpPr>
        <p:spPr>
          <a:xfrm>
            <a:off x="381000" y="6356350"/>
            <a:ext cx="2438400" cy="365125"/>
          </a:xfrm>
        </p:spPr>
        <p:txBody>
          <a:bodyPr/>
          <a:lstStyle>
            <a:lvl1pPr marL="0" algn="l" defTabSz="914400" rtl="0" eaLnBrk="1" latinLnBrk="0" hangingPunct="1">
              <a:defRPr lang="en-US" sz="1200" kern="1200" smtClean="0">
                <a:solidFill>
                  <a:schemeClr val="tx1"/>
                </a:solidFill>
                <a:latin typeface="+mn-lt"/>
                <a:ea typeface="+mn-ea"/>
                <a:cs typeface="+mn-cs"/>
              </a:defRPr>
            </a:lvl1pPr>
          </a:lstStyle>
          <a:p>
            <a:fld id="{B7732093-7A8E-4265-816F-DB306C8F8116}" type="datetime4">
              <a:rPr lang="en-US" smtClean="0"/>
              <a:pPr/>
              <a:t>September 28, 2015</a:t>
            </a:fld>
            <a:endParaRPr lang="en-US" dirty="0"/>
          </a:p>
        </p:txBody>
      </p:sp>
      <p:sp>
        <p:nvSpPr>
          <p:cNvPr id="12" name="Footer Placeholder 4"/>
          <p:cNvSpPr>
            <a:spLocks noGrp="1"/>
          </p:cNvSpPr>
          <p:nvPr>
            <p:ph type="ftr" sz="quarter" idx="11"/>
          </p:nvPr>
        </p:nvSpPr>
        <p:spPr>
          <a:xfrm>
            <a:off x="3124200" y="6356350"/>
            <a:ext cx="2895600" cy="365125"/>
          </a:xfrm>
        </p:spPr>
        <p:txBody>
          <a:bodyPr/>
          <a:lstStyle>
            <a:lvl1pPr>
              <a:defRPr>
                <a:solidFill>
                  <a:schemeClr val="tx1"/>
                </a:solidFill>
              </a:defRPr>
            </a:lvl1pPr>
          </a:lstStyle>
          <a:p>
            <a:r>
              <a:rPr lang="en-US" smtClean="0"/>
              <a:t>Techniques for Multi-Standard Cognitive Radios on FPGAs</a:t>
            </a:r>
            <a:endParaRPr lang="en-US" dirty="0"/>
          </a:p>
        </p:txBody>
      </p:sp>
      <p:sp>
        <p:nvSpPr>
          <p:cNvPr id="13" name="Slide Number Placeholder 5"/>
          <p:cNvSpPr>
            <a:spLocks noGrp="1"/>
          </p:cNvSpPr>
          <p:nvPr>
            <p:ph type="sldNum" sz="quarter" idx="12"/>
          </p:nvPr>
        </p:nvSpPr>
        <p:spPr>
          <a:xfrm>
            <a:off x="6553200" y="6356350"/>
            <a:ext cx="2133600" cy="365125"/>
          </a:xfrm>
        </p:spPr>
        <p:txBody>
          <a:bodyPr/>
          <a:lstStyle>
            <a:lvl1pPr marL="0" algn="r" defTabSz="914400" rtl="0" eaLnBrk="1" latinLnBrk="0" hangingPunct="1">
              <a:defRPr lang="en-US" sz="1200" kern="1200" smtClean="0">
                <a:solidFill>
                  <a:schemeClr val="tx1"/>
                </a:solidFill>
                <a:latin typeface="+mn-lt"/>
                <a:ea typeface="+mn-ea"/>
                <a:cs typeface="+mn-cs"/>
              </a:defRPr>
            </a:lvl1pPr>
          </a:lstStyle>
          <a:p>
            <a:r>
              <a:rPr lang="fr-FR" dirty="0" smtClean="0"/>
              <a:t>Page </a:t>
            </a:r>
            <a:fld id="{8602B8DB-2F9B-4747-B883-1E2ED0C5C15F}" type="slidenum">
              <a:rPr lang="fr-FR" smtClean="0"/>
              <a:pPr/>
              <a:t>‹#›</a:t>
            </a:fld>
            <a:endParaRPr lang="fr-FR" dirty="0" smtClean="0"/>
          </a:p>
          <a:p>
            <a:r>
              <a:rPr lang="fr-FR" dirty="0" smtClean="0"/>
              <a:t>Tuesday, </a:t>
            </a:r>
            <a:r>
              <a:rPr lang="fr-FR" dirty="0" err="1" smtClean="0"/>
              <a:t>September</a:t>
            </a:r>
            <a:r>
              <a:rPr lang="fr-FR" dirty="0" smtClean="0"/>
              <a:t> 29, 2015</a:t>
            </a:r>
            <a:endParaRPr lang="fr-FR" dirty="0"/>
          </a:p>
        </p:txBody>
      </p:sp>
      <p:cxnSp>
        <p:nvCxnSpPr>
          <p:cNvPr id="14" name="Straight Connector 13"/>
          <p:cNvCxnSpPr/>
          <p:nvPr userDrawn="1"/>
        </p:nvCxnSpPr>
        <p:spPr>
          <a:xfrm>
            <a:off x="152400" y="6248400"/>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52400" y="760412"/>
            <a:ext cx="8763000" cy="1588"/>
          </a:xfrm>
          <a:prstGeom prst="line">
            <a:avLst/>
          </a:prstGeom>
          <a:ln>
            <a:solidFill>
              <a:srgbClr val="13B5A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F689D-FD43-4AC2-8AF9-9F01FDE0DB4F}" type="datetime4">
              <a:rPr lang="en-US" smtClean="0"/>
              <a:pPr/>
              <a:t>September 28, 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Techniques for Multi-Standard Cognitive Radios on FPGAs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2B8DB-2F9B-4747-B883-1E2ED0C5C1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7.jpeg"/><Relationship Id="rId7"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38.jpeg"/><Relationship Id="rId5" Type="http://schemas.openxmlformats.org/officeDocument/2006/relationships/image" Target="../media/image52.png"/><Relationship Id="rId10" Type="http://schemas.openxmlformats.org/officeDocument/2006/relationships/image" Target="../media/image22.jpeg"/><Relationship Id="rId4" Type="http://schemas.openxmlformats.org/officeDocument/2006/relationships/image" Target="../media/image51.png"/><Relationship Id="rId9" Type="http://schemas.openxmlformats.org/officeDocument/2006/relationships/image" Target="../media/image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6.png"/><Relationship Id="rId7"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4.jpe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ida.gov.s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7.jpeg"/><Relationship Id="rId7"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38.jpeg"/><Relationship Id="rId4" Type="http://schemas.openxmlformats.org/officeDocument/2006/relationships/image" Target="../media/image93.png"/><Relationship Id="rId9"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00.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44.jpeg"/></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27.jpeg"/></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27.jpeg"/><Relationship Id="rId4" Type="http://schemas.openxmlformats.org/officeDocument/2006/relationships/image" Target="../media/image1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16.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p>
            <a:r>
              <a:rPr lang="en-US" smtClean="0"/>
              <a:t>Techniques for Multi-Standard</a:t>
            </a:r>
            <a:br>
              <a:rPr lang="en-US" smtClean="0"/>
            </a:br>
            <a:r>
              <a:rPr lang="en-US" smtClean="0"/>
              <a:t>Cognitive Radios on FPGAs</a:t>
            </a:r>
            <a:endParaRPr lang="en-US" dirty="0"/>
          </a:p>
        </p:txBody>
      </p:sp>
      <p:pic>
        <p:nvPicPr>
          <p:cNvPr id="1029" name="Picture 5"/>
          <p:cNvPicPr>
            <a:picLocks noChangeAspect="1" noChangeArrowheads="1"/>
          </p:cNvPicPr>
          <p:nvPr/>
        </p:nvPicPr>
        <p:blipFill>
          <a:blip r:embed="rId3" cstate="print"/>
          <a:srcRect/>
          <a:stretch>
            <a:fillRect/>
          </a:stretch>
        </p:blipFill>
        <p:spPr bwMode="auto">
          <a:xfrm>
            <a:off x="2743200" y="152400"/>
            <a:ext cx="3733800" cy="1219200"/>
          </a:xfrm>
          <a:prstGeom prst="rect">
            <a:avLst/>
          </a:prstGeom>
          <a:noFill/>
          <a:ln w="9525">
            <a:noFill/>
            <a:miter lim="800000"/>
            <a:headEnd/>
            <a:tailEnd/>
          </a:ln>
          <a:effectLst/>
        </p:spPr>
      </p:pic>
      <p:sp>
        <p:nvSpPr>
          <p:cNvPr id="11" name="Rectangle 10"/>
          <p:cNvSpPr/>
          <p:nvPr/>
        </p:nvSpPr>
        <p:spPr>
          <a:xfrm>
            <a:off x="457200" y="3657600"/>
            <a:ext cx="6934200" cy="3662541"/>
          </a:xfrm>
          <a:prstGeom prst="rect">
            <a:avLst/>
          </a:prstGeom>
        </p:spPr>
        <p:txBody>
          <a:bodyPr wrap="square">
            <a:spAutoFit/>
          </a:bodyPr>
          <a:lstStyle/>
          <a:p>
            <a:pPr marL="342900" indent="-342900"/>
            <a:r>
              <a:rPr lang="en-US" sz="1600" i="1" dirty="0" smtClean="0">
                <a:solidFill>
                  <a:schemeClr val="tx2"/>
                </a:solidFill>
              </a:rPr>
              <a:t>PhD oral defense </a:t>
            </a:r>
            <a:endParaRPr lang="en-US" sz="1400" b="1" dirty="0" smtClean="0">
              <a:solidFill>
                <a:schemeClr val="tx2"/>
              </a:solidFill>
            </a:endParaRPr>
          </a:p>
          <a:p>
            <a:pPr marL="342900" indent="-342900"/>
            <a:r>
              <a:rPr lang="en-US" b="1" dirty="0" smtClean="0">
                <a:solidFill>
                  <a:schemeClr val="tx2"/>
                </a:solidFill>
              </a:rPr>
              <a:t>Pham Hung </a:t>
            </a:r>
            <a:r>
              <a:rPr lang="en-US" b="1" dirty="0" err="1" smtClean="0">
                <a:solidFill>
                  <a:schemeClr val="tx2"/>
                </a:solidFill>
              </a:rPr>
              <a:t>Thinh</a:t>
            </a:r>
            <a:endParaRPr lang="en-US" b="1" dirty="0" smtClean="0">
              <a:solidFill>
                <a:schemeClr val="tx2"/>
              </a:solidFill>
            </a:endParaRPr>
          </a:p>
          <a:p>
            <a:pPr marL="342900" indent="-342900"/>
            <a:r>
              <a:rPr lang="en-US" i="1" dirty="0" smtClean="0">
                <a:solidFill>
                  <a:schemeClr val="tx2"/>
                </a:solidFill>
              </a:rPr>
              <a:t>School of Computer Engineering</a:t>
            </a:r>
          </a:p>
          <a:p>
            <a:pPr marL="342900" indent="-342900"/>
            <a:endParaRPr lang="en-US" i="1" dirty="0" smtClean="0">
              <a:solidFill>
                <a:schemeClr val="tx2"/>
              </a:solidFill>
            </a:endParaRPr>
          </a:p>
          <a:p>
            <a:pPr marL="342900" indent="-342900"/>
            <a:r>
              <a:rPr lang="en-US" i="1" dirty="0" smtClean="0">
                <a:solidFill>
                  <a:schemeClr val="tx2"/>
                </a:solidFill>
              </a:rPr>
              <a:t>Supervised by</a:t>
            </a:r>
          </a:p>
          <a:p>
            <a:pPr marL="342900" indent="-342900"/>
            <a:r>
              <a:rPr lang="en-US" b="1" dirty="0" smtClean="0">
                <a:solidFill>
                  <a:schemeClr val="tx2"/>
                </a:solidFill>
              </a:rPr>
              <a:t>Asst. Prof. </a:t>
            </a:r>
            <a:r>
              <a:rPr lang="en-US" b="1" dirty="0" err="1" smtClean="0">
                <a:solidFill>
                  <a:schemeClr val="tx2"/>
                </a:solidFill>
              </a:rPr>
              <a:t>Suhaib</a:t>
            </a:r>
            <a:r>
              <a:rPr lang="en-US" b="1" dirty="0" smtClean="0">
                <a:solidFill>
                  <a:schemeClr val="tx2"/>
                </a:solidFill>
              </a:rPr>
              <a:t> A </a:t>
            </a:r>
            <a:r>
              <a:rPr lang="en-US" b="1" dirty="0" err="1" smtClean="0">
                <a:solidFill>
                  <a:schemeClr val="tx2"/>
                </a:solidFill>
              </a:rPr>
              <a:t>Fahmy</a:t>
            </a:r>
            <a:endParaRPr lang="en-US" b="1" dirty="0" smtClean="0">
              <a:solidFill>
                <a:schemeClr val="tx2"/>
              </a:solidFill>
            </a:endParaRPr>
          </a:p>
          <a:p>
            <a:pPr marL="342900" indent="-342900"/>
            <a:r>
              <a:rPr lang="en-US" i="1" dirty="0" smtClean="0">
                <a:solidFill>
                  <a:schemeClr val="tx2"/>
                </a:solidFill>
              </a:rPr>
              <a:t>Co-supervised by</a:t>
            </a:r>
          </a:p>
          <a:p>
            <a:pPr marL="342900" indent="-342900"/>
            <a:r>
              <a:rPr lang="en-US" b="1" dirty="0" smtClean="0">
                <a:solidFill>
                  <a:schemeClr val="tx2"/>
                </a:solidFill>
              </a:rPr>
              <a:t>Prof. Ian </a:t>
            </a:r>
            <a:r>
              <a:rPr lang="en-US" b="1" dirty="0" err="1" smtClean="0">
                <a:solidFill>
                  <a:schemeClr val="tx2"/>
                </a:solidFill>
              </a:rPr>
              <a:t>McLoughlin</a:t>
            </a:r>
            <a:endParaRPr lang="en-US" b="1" dirty="0" smtClean="0">
              <a:solidFill>
                <a:schemeClr val="tx2"/>
              </a:solidFill>
            </a:endParaRPr>
          </a:p>
          <a:p>
            <a:pPr marL="342900" indent="-342900"/>
            <a:r>
              <a:rPr lang="en-US" i="1" dirty="0" smtClean="0">
                <a:solidFill>
                  <a:schemeClr val="tx2"/>
                </a:solidFill>
              </a:rPr>
              <a:t>Join Supervisor:</a:t>
            </a:r>
          </a:p>
          <a:p>
            <a:pPr marL="342900" indent="-342900"/>
            <a:r>
              <a:rPr lang="en-US" b="1" dirty="0" smtClean="0">
                <a:solidFill>
                  <a:schemeClr val="tx2"/>
                </a:solidFill>
              </a:rPr>
              <a:t>Prof. </a:t>
            </a:r>
            <a:r>
              <a:rPr lang="en-US" b="1" dirty="0" err="1" smtClean="0">
                <a:solidFill>
                  <a:schemeClr val="tx2"/>
                </a:solidFill>
              </a:rPr>
              <a:t>Samarjit</a:t>
            </a:r>
            <a:r>
              <a:rPr lang="en-US" b="1" dirty="0" smtClean="0">
                <a:solidFill>
                  <a:schemeClr val="tx2"/>
                </a:solidFill>
              </a:rPr>
              <a:t> </a:t>
            </a:r>
            <a:r>
              <a:rPr lang="en-US" b="1" dirty="0" err="1" smtClean="0">
                <a:solidFill>
                  <a:schemeClr val="tx2"/>
                </a:solidFill>
              </a:rPr>
              <a:t>Chakraborty</a:t>
            </a:r>
            <a:endParaRPr lang="en-US" b="1" dirty="0" smtClean="0">
              <a:solidFill>
                <a:schemeClr val="tx2"/>
              </a:solidFill>
            </a:endParaRPr>
          </a:p>
          <a:p>
            <a:pPr marL="342900" indent="-342900"/>
            <a:endParaRPr lang="en-US" b="1" dirty="0" smtClean="0">
              <a:solidFill>
                <a:schemeClr val="tx2"/>
              </a:solidFill>
            </a:endParaRPr>
          </a:p>
          <a:p>
            <a:pPr marL="342900" indent="-342900"/>
            <a:endParaRPr lang="en-US" b="1" dirty="0" smtClean="0">
              <a:solidFill>
                <a:schemeClr val="tx2"/>
              </a:solidFill>
            </a:endParaRPr>
          </a:p>
          <a:p>
            <a:pPr marL="342900" indent="-342900"/>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7" name="Group 25"/>
          <p:cNvGrpSpPr/>
          <p:nvPr/>
        </p:nvGrpSpPr>
        <p:grpSpPr>
          <a:xfrm>
            <a:off x="1066800" y="19812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3"/>
            <a:srcRect/>
            <a:stretch>
              <a:fillRect/>
            </a:stretch>
          </p:blipFill>
          <p:spPr bwMode="auto">
            <a:xfrm>
              <a:off x="955345" y="3053688"/>
              <a:ext cx="595951" cy="533400"/>
            </a:xfrm>
            <a:prstGeom prst="rect">
              <a:avLst/>
            </a:prstGeom>
            <a:noFill/>
          </p:spPr>
        </p:pic>
      </p:grpSp>
      <p:sp>
        <p:nvSpPr>
          <p:cNvPr id="14" name="Rectangle 13"/>
          <p:cNvSpPr/>
          <p:nvPr/>
        </p:nvSpPr>
        <p:spPr>
          <a:xfrm>
            <a:off x="1981200" y="2057400"/>
            <a:ext cx="4433778" cy="646331"/>
          </a:xfrm>
          <a:prstGeom prst="rect">
            <a:avLst/>
          </a:prstGeom>
        </p:spPr>
        <p:txBody>
          <a:bodyPr wrap="none">
            <a:spAutoFit/>
          </a:bodyPr>
          <a:lstStyle/>
          <a:p>
            <a:r>
              <a:rPr lang="en-US" sz="3600" b="1" i="1" dirty="0" smtClean="0"/>
              <a:t>Background Literature</a:t>
            </a:r>
          </a:p>
        </p:txBody>
      </p:sp>
      <p:sp>
        <p:nvSpPr>
          <p:cNvPr id="17" name="Rectangle 16"/>
          <p:cNvSpPr/>
          <p:nvPr/>
        </p:nvSpPr>
        <p:spPr>
          <a:xfrm>
            <a:off x="1981200" y="4267200"/>
            <a:ext cx="2743572" cy="646331"/>
          </a:xfrm>
          <a:prstGeom prst="rect">
            <a:avLst/>
          </a:prstGeom>
        </p:spPr>
        <p:txBody>
          <a:bodyPr wrap="none">
            <a:spAutoFit/>
          </a:bodyPr>
          <a:lstStyle/>
          <a:p>
            <a:r>
              <a:rPr lang="en-US" sz="3600" dirty="0" smtClean="0"/>
              <a:t>Contributions</a:t>
            </a:r>
          </a:p>
        </p:txBody>
      </p:sp>
      <p:grpSp>
        <p:nvGrpSpPr>
          <p:cNvPr id="11" name="Group 22"/>
          <p:cNvGrpSpPr/>
          <p:nvPr/>
        </p:nvGrpSpPr>
        <p:grpSpPr>
          <a:xfrm>
            <a:off x="1066800" y="4191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4"/>
            <a:srcRect/>
            <a:stretch>
              <a:fillRect/>
            </a:stretch>
          </p:blipFill>
          <p:spPr bwMode="auto">
            <a:xfrm>
              <a:off x="1184475" y="3847448"/>
              <a:ext cx="609600" cy="456612"/>
            </a:xfrm>
            <a:prstGeom prst="rect">
              <a:avLst/>
            </a:prstGeom>
            <a:noFill/>
          </p:spPr>
        </p:pic>
      </p:grpSp>
      <p:grpSp>
        <p:nvGrpSpPr>
          <p:cNvPr id="22" name="Group 21"/>
          <p:cNvGrpSpPr/>
          <p:nvPr/>
        </p:nvGrpSpPr>
        <p:grpSpPr>
          <a:xfrm>
            <a:off x="1066800" y="990600"/>
            <a:ext cx="838200" cy="838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5"/>
            <a:srcRect/>
            <a:stretch>
              <a:fillRect/>
            </a:stretch>
          </p:blipFill>
          <p:spPr bwMode="auto">
            <a:xfrm>
              <a:off x="990600" y="1905000"/>
              <a:ext cx="533400" cy="565208"/>
            </a:xfrm>
            <a:prstGeom prst="rect">
              <a:avLst/>
            </a:prstGeom>
            <a:noFill/>
          </p:spPr>
        </p:pic>
      </p:grpSp>
      <p:sp>
        <p:nvSpPr>
          <p:cNvPr id="25" name="Rectangle 24"/>
          <p:cNvSpPr/>
          <p:nvPr/>
        </p:nvSpPr>
        <p:spPr>
          <a:xfrm>
            <a:off x="1981200" y="1066800"/>
            <a:ext cx="4414222" cy="646331"/>
          </a:xfrm>
          <a:prstGeom prst="rect">
            <a:avLst/>
          </a:prstGeom>
        </p:spPr>
        <p:txBody>
          <a:bodyPr wrap="none">
            <a:spAutoFit/>
          </a:bodyPr>
          <a:lstStyle/>
          <a:p>
            <a:r>
              <a:rPr lang="en-US" sz="3600" dirty="0" smtClean="0"/>
              <a:t>Research Introduction</a:t>
            </a:r>
          </a:p>
        </p:txBody>
      </p:sp>
      <p:grpSp>
        <p:nvGrpSpPr>
          <p:cNvPr id="26" name="Group 25"/>
          <p:cNvGrpSpPr/>
          <p:nvPr/>
        </p:nvGrpSpPr>
        <p:grpSpPr>
          <a:xfrm>
            <a:off x="1066800" y="5181600"/>
            <a:ext cx="838200" cy="838200"/>
            <a:chOff x="838200" y="5181600"/>
            <a:chExt cx="838200" cy="838200"/>
          </a:xfrm>
        </p:grpSpPr>
        <p:sp>
          <p:nvSpPr>
            <p:cNvPr id="27" name="Rounded Rectangle 26"/>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8" descr="https://encrypted-tbn2.google.com/images?q=tbn:ANd9GcQY_2s48ogJnrrET6SF4ZiZ7T8CoTdwK5Oh5q7Ed2lyIQhNBvvZ_g"/>
            <p:cNvPicPr>
              <a:picLocks noChangeAspect="1" noChangeArrowheads="1"/>
            </p:cNvPicPr>
            <p:nvPr/>
          </p:nvPicPr>
          <p:blipFill>
            <a:blip r:embed="rId6"/>
            <a:srcRect/>
            <a:stretch>
              <a:fillRect/>
            </a:stretch>
          </p:blipFill>
          <p:spPr bwMode="auto">
            <a:xfrm>
              <a:off x="955344" y="5306704"/>
              <a:ext cx="609600" cy="609600"/>
            </a:xfrm>
            <a:prstGeom prst="rect">
              <a:avLst/>
            </a:prstGeom>
            <a:noFill/>
          </p:spPr>
        </p:pic>
      </p:grpSp>
      <p:sp>
        <p:nvSpPr>
          <p:cNvPr id="29" name="Rectangle 28"/>
          <p:cNvSpPr/>
          <p:nvPr/>
        </p:nvSpPr>
        <p:spPr>
          <a:xfrm>
            <a:off x="1981200" y="5221069"/>
            <a:ext cx="5670335" cy="646331"/>
          </a:xfrm>
          <a:prstGeom prst="rect">
            <a:avLst/>
          </a:prstGeom>
        </p:spPr>
        <p:txBody>
          <a:bodyPr wrap="none">
            <a:spAutoFit/>
          </a:bodyPr>
          <a:lstStyle/>
          <a:p>
            <a:r>
              <a:rPr lang="en-US" sz="3600" dirty="0" smtClean="0"/>
              <a:t>Conclusions and Future Work</a:t>
            </a:r>
            <a:endParaRPr lang="en-US" sz="3600" dirty="0"/>
          </a:p>
        </p:txBody>
      </p:sp>
      <p:sp>
        <p:nvSpPr>
          <p:cNvPr id="30" name="Rectangle 29"/>
          <p:cNvSpPr/>
          <p:nvPr/>
        </p:nvSpPr>
        <p:spPr>
          <a:xfrm>
            <a:off x="3899565" y="2677180"/>
            <a:ext cx="3010761" cy="523220"/>
          </a:xfrm>
          <a:prstGeom prst="rect">
            <a:avLst/>
          </a:prstGeom>
        </p:spPr>
        <p:txBody>
          <a:bodyPr wrap="none">
            <a:spAutoFit/>
          </a:bodyPr>
          <a:lstStyle/>
          <a:p>
            <a:pPr marL="342900" indent="-342900">
              <a:buFont typeface="Wingdings" pitchFamily="2" charset="2"/>
              <a:buChar char="ü"/>
            </a:pPr>
            <a:r>
              <a:rPr lang="en-US" sz="2800" b="1" i="1" dirty="0" smtClean="0"/>
              <a:t>Cognitive Radios</a:t>
            </a:r>
          </a:p>
        </p:txBody>
      </p:sp>
      <p:sp>
        <p:nvSpPr>
          <p:cNvPr id="31" name="Rectangle 30"/>
          <p:cNvSpPr/>
          <p:nvPr/>
        </p:nvSpPr>
        <p:spPr>
          <a:xfrm>
            <a:off x="3886200" y="3134380"/>
            <a:ext cx="1476686" cy="523220"/>
          </a:xfrm>
          <a:prstGeom prst="rect">
            <a:avLst/>
          </a:prstGeom>
        </p:spPr>
        <p:txBody>
          <a:bodyPr wrap="none">
            <a:spAutoFit/>
          </a:bodyPr>
          <a:lstStyle/>
          <a:p>
            <a:pPr marL="342900" indent="-342900">
              <a:buFont typeface="Wingdings" pitchFamily="2" charset="2"/>
              <a:buChar char="ü"/>
            </a:pPr>
            <a:r>
              <a:rPr lang="en-US" sz="2800" b="1" i="1" dirty="0" smtClean="0"/>
              <a:t>OFDM</a:t>
            </a:r>
          </a:p>
        </p:txBody>
      </p:sp>
      <p:sp>
        <p:nvSpPr>
          <p:cNvPr id="32" name="Rectangle 31"/>
          <p:cNvSpPr/>
          <p:nvPr/>
        </p:nvSpPr>
        <p:spPr>
          <a:xfrm>
            <a:off x="3886200" y="3591580"/>
            <a:ext cx="1334020" cy="523220"/>
          </a:xfrm>
          <a:prstGeom prst="rect">
            <a:avLst/>
          </a:prstGeom>
        </p:spPr>
        <p:txBody>
          <a:bodyPr wrap="none">
            <a:spAutoFit/>
          </a:bodyPr>
          <a:lstStyle/>
          <a:p>
            <a:pPr marL="342900" indent="-342900">
              <a:buFont typeface="Wingdings" pitchFamily="2" charset="2"/>
              <a:buChar char="ü"/>
            </a:pPr>
            <a:r>
              <a:rPr lang="en-US" sz="2800" b="1" i="1" dirty="0" smtClean="0"/>
              <a:t>FPGA</a:t>
            </a:r>
          </a:p>
        </p:txBody>
      </p:sp>
      <p:sp>
        <p:nvSpPr>
          <p:cNvPr id="35" name="Date Placeholder 34"/>
          <p:cNvSpPr>
            <a:spLocks noGrp="1"/>
          </p:cNvSpPr>
          <p:nvPr>
            <p:ph type="dt" sz="half" idx="14"/>
          </p:nvPr>
        </p:nvSpPr>
        <p:spPr/>
        <p:txBody>
          <a:bodyPr/>
          <a:lstStyle/>
          <a:p>
            <a:fld id="{89D73E08-3F2F-45BF-BB53-9D5CE7EE17BF}" type="datetime4">
              <a:rPr lang="en-US" smtClean="0"/>
              <a:pPr/>
              <a:t>September 28, 2015</a:t>
            </a:fld>
            <a:endParaRPr lang="en-US" dirty="0"/>
          </a:p>
        </p:txBody>
      </p:sp>
      <p:sp>
        <p:nvSpPr>
          <p:cNvPr id="36" name="Slide Number Placeholder 35"/>
          <p:cNvSpPr>
            <a:spLocks noGrp="1"/>
          </p:cNvSpPr>
          <p:nvPr>
            <p:ph type="sldNum" sz="quarter" idx="15"/>
          </p:nvPr>
        </p:nvSpPr>
        <p:spPr/>
        <p:txBody>
          <a:bodyPr/>
          <a:lstStyle/>
          <a:p>
            <a:fld id="{8602B8DB-2F9B-4747-B883-1E2ED0C5C15F}" type="slidenum">
              <a:rPr lang="en-US" smtClean="0"/>
              <a:pPr/>
              <a:t>10</a:t>
            </a:fld>
            <a:endParaRPr lang="en-US"/>
          </a:p>
        </p:txBody>
      </p:sp>
      <p:sp>
        <p:nvSpPr>
          <p:cNvPr id="37" name="Footer Placeholder 36"/>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Cognitive Radios</a:t>
            </a:r>
            <a:endParaRPr lang="en-US" sz="4000" b="1" i="1" dirty="0"/>
          </a:p>
        </p:txBody>
      </p:sp>
      <p:sp>
        <p:nvSpPr>
          <p:cNvPr id="24" name="Date Placeholder 23"/>
          <p:cNvSpPr>
            <a:spLocks noGrp="1"/>
          </p:cNvSpPr>
          <p:nvPr>
            <p:ph type="dt" sz="half" idx="14"/>
          </p:nvPr>
        </p:nvSpPr>
        <p:spPr/>
        <p:txBody>
          <a:bodyPr/>
          <a:lstStyle/>
          <a:p>
            <a:fld id="{469821F2-17B9-46E1-839F-6EAAE574D6CD}" type="datetime4">
              <a:rPr lang="en-US" smtClean="0"/>
              <a:pPr/>
              <a:t>September 28,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11</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grpSp>
        <p:nvGrpSpPr>
          <p:cNvPr id="23" name="Group 13"/>
          <p:cNvGrpSpPr/>
          <p:nvPr/>
        </p:nvGrpSpPr>
        <p:grpSpPr>
          <a:xfrm>
            <a:off x="533400" y="1130300"/>
            <a:ext cx="533400" cy="533400"/>
            <a:chOff x="111456" y="1357952"/>
            <a:chExt cx="726744" cy="699448"/>
          </a:xfrm>
        </p:grpSpPr>
        <p:sp>
          <p:nvSpPr>
            <p:cNvPr id="27" name="Rounded Rectangle 2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9" name="Rectangle 28"/>
          <p:cNvSpPr/>
          <p:nvPr/>
        </p:nvSpPr>
        <p:spPr>
          <a:xfrm>
            <a:off x="1143000" y="2312074"/>
            <a:ext cx="7315200" cy="830997"/>
          </a:xfrm>
          <a:prstGeom prst="rect">
            <a:avLst/>
          </a:prstGeom>
        </p:spPr>
        <p:txBody>
          <a:bodyPr>
            <a:spAutoFit/>
          </a:bodyPr>
          <a:lstStyle/>
          <a:p>
            <a:pPr algn="just"/>
            <a:r>
              <a:rPr lang="en-US" sz="2400" dirty="0" smtClean="0">
                <a:latin typeface="Arial" pitchFamily="34" charset="0"/>
                <a:cs typeface="Arial" pitchFamily="34" charset="0"/>
              </a:rPr>
              <a:t>Cognitive Radio (CR): an evolution of SDR in adapting the radio to a changing environment.</a:t>
            </a:r>
          </a:p>
        </p:txBody>
      </p:sp>
      <p:grpSp>
        <p:nvGrpSpPr>
          <p:cNvPr id="30" name="Group 13"/>
          <p:cNvGrpSpPr/>
          <p:nvPr/>
        </p:nvGrpSpPr>
        <p:grpSpPr>
          <a:xfrm>
            <a:off x="533400" y="2381071"/>
            <a:ext cx="533400" cy="533400"/>
            <a:chOff x="111456" y="1357952"/>
            <a:chExt cx="726744" cy="699448"/>
          </a:xfrm>
        </p:grpSpPr>
        <p:sp>
          <p:nvSpPr>
            <p:cNvPr id="31" name="Rounded Rectangle 3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9" y="1483055"/>
              <a:ext cx="610385" cy="457200"/>
            </a:xfrm>
            <a:prstGeom prst="rect">
              <a:avLst/>
            </a:prstGeom>
            <a:noFill/>
          </p:spPr>
        </p:pic>
      </p:grpSp>
      <p:sp>
        <p:nvSpPr>
          <p:cNvPr id="33" name="Rectangle 32"/>
          <p:cNvSpPr/>
          <p:nvPr/>
        </p:nvSpPr>
        <p:spPr>
          <a:xfrm>
            <a:off x="1143000" y="1066800"/>
            <a:ext cx="7315200" cy="830997"/>
          </a:xfrm>
          <a:prstGeom prst="rect">
            <a:avLst/>
          </a:prstGeom>
        </p:spPr>
        <p:txBody>
          <a:bodyPr wrap="square">
            <a:spAutoFit/>
          </a:bodyPr>
          <a:lstStyle/>
          <a:p>
            <a:pPr algn="just"/>
            <a:r>
              <a:rPr lang="en-US" sz="2400" dirty="0" smtClean="0">
                <a:latin typeface="Arial" pitchFamily="34" charset="0"/>
                <a:cs typeface="Arial" pitchFamily="34" charset="0"/>
              </a:rPr>
              <a:t>Software Defined Radios (SDR): a flexible platform for implementing specific radio systems.</a:t>
            </a:r>
            <a:endParaRPr lang="en-US" sz="2400" dirty="0">
              <a:latin typeface="Arial" pitchFamily="34" charset="0"/>
              <a:cs typeface="Arial" pitchFamily="34" charset="0"/>
            </a:endParaRPr>
          </a:p>
        </p:txBody>
      </p:sp>
      <p:sp>
        <p:nvSpPr>
          <p:cNvPr id="34" name="Rectangle 33"/>
          <p:cNvSpPr/>
          <p:nvPr/>
        </p:nvSpPr>
        <p:spPr>
          <a:xfrm>
            <a:off x="1143000" y="3676471"/>
            <a:ext cx="7315200" cy="1200329"/>
          </a:xfrm>
          <a:prstGeom prst="rect">
            <a:avLst/>
          </a:prstGeom>
        </p:spPr>
        <p:txBody>
          <a:bodyPr>
            <a:spAutoFit/>
          </a:bodyPr>
          <a:lstStyle/>
          <a:p>
            <a:pPr algn="just"/>
            <a:r>
              <a:rPr lang="en-US" sz="2400" dirty="0" smtClean="0">
                <a:latin typeface="Arial" pitchFamily="34" charset="0"/>
                <a:cs typeface="Arial" pitchFamily="34" charset="0"/>
              </a:rPr>
              <a:t>Multi-Standard Cognitive Radio (MSRC): operate in multiple frequency bands with different specified standards, providing greater flexibility.</a:t>
            </a:r>
          </a:p>
        </p:txBody>
      </p:sp>
      <p:grpSp>
        <p:nvGrpSpPr>
          <p:cNvPr id="35" name="Group 13"/>
          <p:cNvGrpSpPr/>
          <p:nvPr/>
        </p:nvGrpSpPr>
        <p:grpSpPr>
          <a:xfrm>
            <a:off x="533400" y="3752671"/>
            <a:ext cx="533400" cy="533400"/>
            <a:chOff x="111456" y="1357952"/>
            <a:chExt cx="726744" cy="699448"/>
          </a:xfrm>
        </p:grpSpPr>
        <p:sp>
          <p:nvSpPr>
            <p:cNvPr id="36" name="Rounded Rectangle 3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7"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9" y="1483055"/>
              <a:ext cx="610385" cy="457200"/>
            </a:xfrm>
            <a:prstGeom prst="rect">
              <a:avLst/>
            </a:prstGeom>
            <a:noFill/>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r>
              <a:rPr lang="en-US" sz="3600" b="1" i="1" dirty="0" smtClean="0"/>
              <a:t>Orthogonal Frequency Division Multiplexing (OFDM</a:t>
            </a:r>
            <a:r>
              <a:rPr lang="en-US" sz="4000" b="1" i="1" dirty="0" smtClean="0"/>
              <a:t>)</a:t>
            </a:r>
            <a:endParaRPr lang="en-US" sz="4000" b="1" i="1" dirty="0"/>
          </a:p>
        </p:txBody>
      </p:sp>
      <p:pic>
        <p:nvPicPr>
          <p:cNvPr id="20" name="Picture 2"/>
          <p:cNvPicPr>
            <a:picLocks noChangeAspect="1" noChangeArrowheads="1"/>
          </p:cNvPicPr>
          <p:nvPr/>
        </p:nvPicPr>
        <p:blipFill>
          <a:blip r:embed="rId3"/>
          <a:srcRect/>
          <a:stretch>
            <a:fillRect/>
          </a:stretch>
        </p:blipFill>
        <p:spPr bwMode="auto">
          <a:xfrm>
            <a:off x="381000" y="3733800"/>
            <a:ext cx="3733800" cy="2286000"/>
          </a:xfrm>
          <a:prstGeom prst="rect">
            <a:avLst/>
          </a:prstGeom>
          <a:noFill/>
          <a:ln w="9525">
            <a:noFill/>
            <a:miter lim="800000"/>
            <a:headEnd/>
            <a:tailEnd/>
          </a:ln>
          <a:effectLst/>
        </p:spPr>
      </p:pic>
      <p:pic>
        <p:nvPicPr>
          <p:cNvPr id="23" name="Picture 3"/>
          <p:cNvPicPr>
            <a:picLocks noChangeAspect="1" noChangeArrowheads="1"/>
          </p:cNvPicPr>
          <p:nvPr/>
        </p:nvPicPr>
        <p:blipFill>
          <a:blip r:embed="rId4" cstate="print"/>
          <a:srcRect/>
          <a:stretch>
            <a:fillRect/>
          </a:stretch>
        </p:blipFill>
        <p:spPr bwMode="auto">
          <a:xfrm>
            <a:off x="4724400" y="3733800"/>
            <a:ext cx="4038600" cy="2286000"/>
          </a:xfrm>
          <a:prstGeom prst="rect">
            <a:avLst/>
          </a:prstGeom>
          <a:noFill/>
          <a:ln w="9525">
            <a:noFill/>
            <a:miter lim="800000"/>
            <a:headEnd/>
            <a:tailEnd/>
          </a:ln>
          <a:effectLst/>
        </p:spPr>
      </p:pic>
      <p:sp>
        <p:nvSpPr>
          <p:cNvPr id="27" name="Rectangle 26"/>
          <p:cNvSpPr/>
          <p:nvPr/>
        </p:nvSpPr>
        <p:spPr>
          <a:xfrm>
            <a:off x="990600" y="1066800"/>
            <a:ext cx="7772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is a multicarrier modulation scheme; a high-rate data stream is split into multiple parallel low rate streams.</a:t>
            </a:r>
          </a:p>
        </p:txBody>
      </p:sp>
      <p:sp>
        <p:nvSpPr>
          <p:cNvPr id="28" name="Rectangle 27"/>
          <p:cNvSpPr/>
          <p:nvPr/>
        </p:nvSpPr>
        <p:spPr>
          <a:xfrm>
            <a:off x="990600" y="2876490"/>
            <a:ext cx="76962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signals are modulated using sub-carriers across different frequencies</a:t>
            </a:r>
          </a:p>
        </p:txBody>
      </p:sp>
      <p:sp>
        <p:nvSpPr>
          <p:cNvPr id="29" name="Rectangle 28"/>
          <p:cNvSpPr/>
          <p:nvPr/>
        </p:nvSpPr>
        <p:spPr>
          <a:xfrm>
            <a:off x="990600" y="1905000"/>
            <a:ext cx="7772400" cy="707886"/>
          </a:xfrm>
          <a:prstGeom prst="rect">
            <a:avLst/>
          </a:prstGeom>
        </p:spPr>
        <p:txBody>
          <a:bodyPr wrap="square">
            <a:spAutoFit/>
          </a:bodyPr>
          <a:lstStyle/>
          <a:p>
            <a:pPr marL="347663" indent="-347663" algn="just"/>
            <a:r>
              <a:rPr lang="en-US" sz="2000" dirty="0">
                <a:latin typeface="Arial" pitchFamily="34" charset="0"/>
                <a:cs typeface="Arial" pitchFamily="34" charset="0"/>
              </a:rPr>
              <a:t>	</a:t>
            </a:r>
            <a:r>
              <a:rPr lang="en-US" sz="2000" dirty="0" smtClean="0">
                <a:latin typeface="Arial" pitchFamily="34" charset="0"/>
                <a:cs typeface="Arial" pitchFamily="34" charset="0"/>
              </a:rPr>
              <a:t>The adjacent modulated sub-carriers are theoretically orthogonal and have no </a:t>
            </a:r>
            <a:r>
              <a:rPr lang="en-US" sz="2000" b="1" dirty="0" smtClean="0">
                <a:latin typeface="Arial" pitchFamily="34" charset="0"/>
                <a:cs typeface="Arial" pitchFamily="34" charset="0"/>
              </a:rPr>
              <a:t>Inter carrier Interference (ICI).</a:t>
            </a:r>
          </a:p>
        </p:txBody>
      </p:sp>
      <p:grpSp>
        <p:nvGrpSpPr>
          <p:cNvPr id="30" name="Group 13"/>
          <p:cNvGrpSpPr/>
          <p:nvPr/>
        </p:nvGrpSpPr>
        <p:grpSpPr>
          <a:xfrm>
            <a:off x="685800" y="1130300"/>
            <a:ext cx="533400" cy="533400"/>
            <a:chOff x="111456" y="1357952"/>
            <a:chExt cx="726744" cy="699448"/>
          </a:xfrm>
        </p:grpSpPr>
        <p:sp>
          <p:nvSpPr>
            <p:cNvPr id="31" name="Rounded Rectangle 3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33" name="Group 16"/>
          <p:cNvGrpSpPr/>
          <p:nvPr/>
        </p:nvGrpSpPr>
        <p:grpSpPr>
          <a:xfrm>
            <a:off x="685800" y="1977886"/>
            <a:ext cx="533400" cy="533400"/>
            <a:chOff x="111456" y="1357952"/>
            <a:chExt cx="726744" cy="699448"/>
          </a:xfrm>
        </p:grpSpPr>
        <p:sp>
          <p:nvSpPr>
            <p:cNvPr id="34" name="Rounded Rectangle 3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36" name="Group 19"/>
          <p:cNvGrpSpPr/>
          <p:nvPr/>
        </p:nvGrpSpPr>
        <p:grpSpPr>
          <a:xfrm>
            <a:off x="685800" y="2819400"/>
            <a:ext cx="533400" cy="533400"/>
            <a:chOff x="111456" y="1357952"/>
            <a:chExt cx="726744" cy="699448"/>
          </a:xfrm>
        </p:grpSpPr>
        <p:sp>
          <p:nvSpPr>
            <p:cNvPr id="37" name="Rounded Rectangle 3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8"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39" name="Date Placeholder 23"/>
          <p:cNvSpPr>
            <a:spLocks noGrp="1"/>
          </p:cNvSpPr>
          <p:nvPr>
            <p:ph type="dt" sz="half" idx="14"/>
          </p:nvPr>
        </p:nvSpPr>
        <p:spPr>
          <a:xfrm>
            <a:off x="457200" y="6356350"/>
            <a:ext cx="2133600" cy="365125"/>
          </a:xfrm>
        </p:spPr>
        <p:txBody>
          <a:bodyPr/>
          <a:lstStyle/>
          <a:p>
            <a:fld id="{469821F2-17B9-46E1-839F-6EAAE574D6CD}" type="datetime4">
              <a:rPr lang="en-US" smtClean="0"/>
              <a:pPr/>
              <a:t>September 28, 2015</a:t>
            </a:fld>
            <a:endParaRPr lang="en-US" dirty="0"/>
          </a:p>
        </p:txBody>
      </p:sp>
      <p:sp>
        <p:nvSpPr>
          <p:cNvPr id="40" name="Slide Number Placeholder 24"/>
          <p:cNvSpPr>
            <a:spLocks noGrp="1"/>
          </p:cNvSpPr>
          <p:nvPr>
            <p:ph type="sldNum" sz="quarter" idx="15"/>
          </p:nvPr>
        </p:nvSpPr>
        <p:spPr>
          <a:xfrm>
            <a:off x="6553200" y="6356350"/>
            <a:ext cx="2133600" cy="365125"/>
          </a:xfrm>
        </p:spPr>
        <p:txBody>
          <a:bodyPr/>
          <a:lstStyle/>
          <a:p>
            <a:fld id="{8602B8DB-2F9B-4747-B883-1E2ED0C5C15F}" type="slidenum">
              <a:rPr lang="en-US" smtClean="0"/>
              <a:pPr/>
              <a:t>12</a:t>
            </a:fld>
            <a:endParaRPr lang="en-US"/>
          </a:p>
        </p:txBody>
      </p:sp>
      <p:sp>
        <p:nvSpPr>
          <p:cNvPr id="41" name="Footer Placeholder 25"/>
          <p:cNvSpPr>
            <a:spLocks noGrp="1"/>
          </p:cNvSpPr>
          <p:nvPr>
            <p:ph type="ftr" sz="quarter" idx="16"/>
          </p:nvPr>
        </p:nvSpPr>
        <p:spPr>
          <a:xfrm>
            <a:off x="2667000" y="6356350"/>
            <a:ext cx="3810000" cy="365125"/>
          </a:xfrm>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sp>
        <p:nvSpPr>
          <p:cNvPr id="23" name="Date Placeholder 22"/>
          <p:cNvSpPr>
            <a:spLocks noGrp="1"/>
          </p:cNvSpPr>
          <p:nvPr>
            <p:ph type="dt" sz="half" idx="14"/>
          </p:nvPr>
        </p:nvSpPr>
        <p:spPr/>
        <p:txBody>
          <a:bodyPr/>
          <a:lstStyle/>
          <a:p>
            <a:fld id="{C507CFD3-5F69-477D-B41F-076A224B0DDA}" type="datetime4">
              <a:rPr lang="en-US" smtClean="0"/>
              <a:pPr/>
              <a:t>September 28,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13</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pic>
        <p:nvPicPr>
          <p:cNvPr id="21" name="Picture 2"/>
          <p:cNvPicPr>
            <a:picLocks noChangeAspect="1" noChangeArrowheads="1"/>
          </p:cNvPicPr>
          <p:nvPr/>
        </p:nvPicPr>
        <p:blipFill>
          <a:blip r:embed="rId3"/>
          <a:srcRect/>
          <a:stretch>
            <a:fillRect/>
          </a:stretch>
        </p:blipFill>
        <p:spPr bwMode="auto">
          <a:xfrm>
            <a:off x="76200" y="3733800"/>
            <a:ext cx="4495800" cy="2286000"/>
          </a:xfrm>
          <a:prstGeom prst="rect">
            <a:avLst/>
          </a:prstGeom>
          <a:noFill/>
          <a:ln w="9525">
            <a:noFill/>
            <a:miter lim="800000"/>
            <a:headEnd/>
            <a:tailEnd/>
          </a:ln>
          <a:effectLst/>
        </p:spPr>
      </p:pic>
      <p:pic>
        <p:nvPicPr>
          <p:cNvPr id="22" name="Picture 3"/>
          <p:cNvPicPr>
            <a:picLocks noChangeAspect="1" noChangeArrowheads="1"/>
          </p:cNvPicPr>
          <p:nvPr/>
        </p:nvPicPr>
        <p:blipFill>
          <a:blip r:embed="rId4"/>
          <a:srcRect/>
          <a:stretch>
            <a:fillRect/>
          </a:stretch>
        </p:blipFill>
        <p:spPr bwMode="auto">
          <a:xfrm>
            <a:off x="4724400" y="3657600"/>
            <a:ext cx="4267200" cy="2362200"/>
          </a:xfrm>
          <a:prstGeom prst="rect">
            <a:avLst/>
          </a:prstGeom>
          <a:noFill/>
          <a:ln w="9525">
            <a:noFill/>
            <a:miter lim="800000"/>
            <a:headEnd/>
            <a:tailEnd/>
          </a:ln>
          <a:effectLst/>
        </p:spPr>
      </p:pic>
      <p:sp>
        <p:nvSpPr>
          <p:cNvPr id="26" name="Rectangle 25"/>
          <p:cNvSpPr/>
          <p:nvPr/>
        </p:nvSpPr>
        <p:spPr>
          <a:xfrm>
            <a:off x="762000" y="1044714"/>
            <a:ext cx="8153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A guard interval (or </a:t>
            </a:r>
            <a:r>
              <a:rPr lang="en-US" sz="2000" b="1" i="1" dirty="0" smtClean="0">
                <a:latin typeface="Arial" pitchFamily="34" charset="0"/>
                <a:cs typeface="Arial" pitchFamily="34" charset="0"/>
              </a:rPr>
              <a:t>cyclic prefix (CP)</a:t>
            </a:r>
            <a:r>
              <a:rPr lang="en-US" sz="2000" dirty="0" smtClean="0">
                <a:latin typeface="Arial" pitchFamily="34" charset="0"/>
                <a:cs typeface="Arial" pitchFamily="34" charset="0"/>
              </a:rPr>
              <a:t>), having a length of </a:t>
            </a:r>
            <a:r>
              <a:rPr lang="en-US" sz="2000" i="1" dirty="0" smtClean="0">
                <a:latin typeface="Arial" pitchFamily="34" charset="0"/>
                <a:cs typeface="Arial" pitchFamily="34" charset="0"/>
              </a:rPr>
              <a:t>L</a:t>
            </a:r>
            <a:r>
              <a:rPr lang="en-US" sz="2000" i="1" baseline="-25000" dirty="0" smtClean="0">
                <a:latin typeface="Arial" pitchFamily="34" charset="0"/>
                <a:cs typeface="Arial" pitchFamily="34" charset="0"/>
              </a:rPr>
              <a:t>CP</a:t>
            </a:r>
            <a:r>
              <a:rPr lang="en-US" sz="2000" dirty="0" smtClean="0">
                <a:latin typeface="Arial" pitchFamily="34" charset="0"/>
                <a:cs typeface="Arial" pitchFamily="34" charset="0"/>
              </a:rPr>
              <a:t> is added before each OFDM symbol.</a:t>
            </a:r>
            <a:endParaRPr lang="en-US" sz="2000" dirty="0"/>
          </a:p>
        </p:txBody>
      </p:sp>
      <p:sp>
        <p:nvSpPr>
          <p:cNvPr id="27" name="Rectangle 26"/>
          <p:cNvSpPr/>
          <p:nvPr/>
        </p:nvSpPr>
        <p:spPr>
          <a:xfrm>
            <a:off x="762000" y="1905000"/>
            <a:ext cx="8153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The length of CP must be longer than that of the channel impulse response (CIR) to avoid </a:t>
            </a:r>
            <a:r>
              <a:rPr lang="en-US" sz="2000" b="1" dirty="0" smtClean="0">
                <a:latin typeface="Arial" pitchFamily="34" charset="0"/>
                <a:cs typeface="Arial" pitchFamily="34" charset="0"/>
              </a:rPr>
              <a:t>Inter Symbol Interference (ISI).</a:t>
            </a:r>
            <a:endParaRPr lang="en-US" sz="2000" b="1" dirty="0"/>
          </a:p>
        </p:txBody>
      </p:sp>
      <p:grpSp>
        <p:nvGrpSpPr>
          <p:cNvPr id="28" name="Group 27"/>
          <p:cNvGrpSpPr/>
          <p:nvPr/>
        </p:nvGrpSpPr>
        <p:grpSpPr>
          <a:xfrm>
            <a:off x="457200" y="1104900"/>
            <a:ext cx="533400" cy="533400"/>
            <a:chOff x="111456" y="1357952"/>
            <a:chExt cx="726744" cy="699448"/>
          </a:xfrm>
        </p:grpSpPr>
        <p:sp>
          <p:nvSpPr>
            <p:cNvPr id="29" name="Rounded Rectangle 2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grpSp>
        <p:nvGrpSpPr>
          <p:cNvPr id="31" name="Group 30"/>
          <p:cNvGrpSpPr/>
          <p:nvPr/>
        </p:nvGrpSpPr>
        <p:grpSpPr>
          <a:xfrm>
            <a:off x="457200" y="1943100"/>
            <a:ext cx="533400" cy="533400"/>
            <a:chOff x="111456" y="1357952"/>
            <a:chExt cx="726744" cy="699448"/>
          </a:xfrm>
        </p:grpSpPr>
        <p:sp>
          <p:nvSpPr>
            <p:cNvPr id="32" name="Rounded Rectangle 3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3"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pic>
        <p:nvPicPr>
          <p:cNvPr id="34" name="Picture 4"/>
          <p:cNvPicPr>
            <a:picLocks noChangeAspect="1" noChangeArrowheads="1"/>
          </p:cNvPicPr>
          <p:nvPr/>
        </p:nvPicPr>
        <p:blipFill>
          <a:blip r:embed="rId6" cstate="print"/>
          <a:srcRect/>
          <a:stretch>
            <a:fillRect/>
          </a:stretch>
        </p:blipFill>
        <p:spPr bwMode="auto">
          <a:xfrm>
            <a:off x="2819400" y="2667000"/>
            <a:ext cx="2905884" cy="106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sp>
        <p:nvSpPr>
          <p:cNvPr id="9" name="Rectangle 8"/>
          <p:cNvSpPr/>
          <p:nvPr/>
        </p:nvSpPr>
        <p:spPr>
          <a:xfrm>
            <a:off x="457200" y="914400"/>
            <a:ext cx="8534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An OFDM symbol signal can be expressed at baseband by a sum of modulated complex exponentials as:</a:t>
            </a:r>
            <a:endParaRPr lang="en-US" sz="2000" dirty="0"/>
          </a:p>
        </p:txBody>
      </p:sp>
      <p:pic>
        <p:nvPicPr>
          <p:cNvPr id="8" name="Picture 6"/>
          <p:cNvPicPr>
            <a:picLocks noChangeAspect="1" noChangeArrowheads="1"/>
          </p:cNvPicPr>
          <p:nvPr/>
        </p:nvPicPr>
        <p:blipFill>
          <a:blip r:embed="rId3"/>
          <a:srcRect/>
          <a:stretch>
            <a:fillRect/>
          </a:stretch>
        </p:blipFill>
        <p:spPr bwMode="auto">
          <a:xfrm>
            <a:off x="2286000" y="4211226"/>
            <a:ext cx="4648200" cy="2037174"/>
          </a:xfrm>
          <a:prstGeom prst="rect">
            <a:avLst/>
          </a:prstGeom>
          <a:noFill/>
          <a:ln w="9525">
            <a:noFill/>
            <a:miter lim="800000"/>
            <a:headEnd/>
            <a:tailEnd/>
          </a:ln>
          <a:effectLst/>
        </p:spPr>
      </p:pic>
      <p:sp>
        <p:nvSpPr>
          <p:cNvPr id="11" name="Rectangle 10"/>
          <p:cNvSpPr/>
          <p:nvPr/>
        </p:nvSpPr>
        <p:spPr>
          <a:xfrm>
            <a:off x="381000" y="2209800"/>
            <a:ext cx="86106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OFDM symbol signal is modulated by an inverse N-point discrete Fourier transform (IDFT)</a:t>
            </a:r>
            <a:endParaRPr lang="en-US" sz="2000" dirty="0"/>
          </a:p>
        </p:txBody>
      </p:sp>
      <p:sp>
        <p:nvSpPr>
          <p:cNvPr id="12" name="Rectangle 11"/>
          <p:cNvSpPr/>
          <p:nvPr/>
        </p:nvSpPr>
        <p:spPr>
          <a:xfrm>
            <a:off x="381000" y="3276600"/>
            <a:ext cx="8534400" cy="707886"/>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Inversely, the sampled OFDM symbol signal can be demodulated using discrete Fourier transform (DFT).</a:t>
            </a:r>
            <a:endParaRPr lang="en-US" sz="2000" dirty="0">
              <a:latin typeface="Arial" pitchFamily="34" charset="0"/>
              <a:cs typeface="Arial" pitchFamily="34" charset="0"/>
            </a:endParaRPr>
          </a:p>
        </p:txBody>
      </p:sp>
      <p:pic>
        <p:nvPicPr>
          <p:cNvPr id="25601" name="Picture 1"/>
          <p:cNvPicPr>
            <a:picLocks noChangeAspect="1" noChangeArrowheads="1"/>
          </p:cNvPicPr>
          <p:nvPr/>
        </p:nvPicPr>
        <p:blipFill>
          <a:blip r:embed="rId4" cstate="print"/>
          <a:srcRect/>
          <a:stretch>
            <a:fillRect/>
          </a:stretch>
        </p:blipFill>
        <p:spPr bwMode="auto">
          <a:xfrm>
            <a:off x="2895600" y="1552192"/>
            <a:ext cx="1905000" cy="704835"/>
          </a:xfrm>
          <a:prstGeom prst="rect">
            <a:avLst/>
          </a:prstGeom>
          <a:noFill/>
          <a:ln w="9525">
            <a:noFill/>
            <a:miter lim="800000"/>
            <a:headEnd/>
            <a:tailEnd/>
          </a:ln>
          <a:effectLst/>
        </p:spPr>
      </p:pic>
      <p:pic>
        <p:nvPicPr>
          <p:cNvPr id="25602" name="Picture 2"/>
          <p:cNvPicPr>
            <a:picLocks noChangeAspect="1" noChangeArrowheads="1"/>
          </p:cNvPicPr>
          <p:nvPr/>
        </p:nvPicPr>
        <p:blipFill>
          <a:blip r:embed="rId5" cstate="print"/>
          <a:srcRect/>
          <a:stretch>
            <a:fillRect/>
          </a:stretch>
        </p:blipFill>
        <p:spPr bwMode="auto">
          <a:xfrm>
            <a:off x="624865" y="4114800"/>
            <a:ext cx="2042135" cy="623888"/>
          </a:xfrm>
          <a:prstGeom prst="rect">
            <a:avLst/>
          </a:prstGeom>
          <a:noFill/>
          <a:ln w="9525">
            <a:noFill/>
            <a:miter lim="800000"/>
            <a:headEnd/>
            <a:tailEnd/>
          </a:ln>
          <a:effectLst/>
        </p:spPr>
      </p:pic>
      <p:pic>
        <p:nvPicPr>
          <p:cNvPr id="25603" name="Picture 3"/>
          <p:cNvPicPr>
            <a:picLocks noChangeAspect="1" noChangeArrowheads="1"/>
          </p:cNvPicPr>
          <p:nvPr/>
        </p:nvPicPr>
        <p:blipFill>
          <a:blip r:embed="rId6" cstate="print"/>
          <a:srcRect/>
          <a:stretch>
            <a:fillRect/>
          </a:stretch>
        </p:blipFill>
        <p:spPr bwMode="auto">
          <a:xfrm>
            <a:off x="6781800" y="4191000"/>
            <a:ext cx="1828800" cy="586740"/>
          </a:xfrm>
          <a:prstGeom prst="rect">
            <a:avLst/>
          </a:prstGeom>
          <a:noFill/>
          <a:ln w="9525">
            <a:noFill/>
            <a:miter lim="800000"/>
            <a:headEnd/>
            <a:tailEnd/>
          </a:ln>
          <a:effectLst/>
        </p:spPr>
      </p:pic>
      <p:grpSp>
        <p:nvGrpSpPr>
          <p:cNvPr id="13" name="Group 12"/>
          <p:cNvGrpSpPr/>
          <p:nvPr/>
        </p:nvGrpSpPr>
        <p:grpSpPr>
          <a:xfrm>
            <a:off x="152400" y="990600"/>
            <a:ext cx="533400" cy="533400"/>
            <a:chOff x="111456" y="1357952"/>
            <a:chExt cx="726744" cy="699448"/>
          </a:xfrm>
        </p:grpSpPr>
        <p:sp>
          <p:nvSpPr>
            <p:cNvPr id="14" name="Rounded Rectangle 1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6" name="Group 15"/>
          <p:cNvGrpSpPr/>
          <p:nvPr/>
        </p:nvGrpSpPr>
        <p:grpSpPr>
          <a:xfrm>
            <a:off x="152400" y="2286000"/>
            <a:ext cx="533400" cy="533400"/>
            <a:chOff x="111456" y="1357952"/>
            <a:chExt cx="726744" cy="699448"/>
          </a:xfrm>
        </p:grpSpPr>
        <p:sp>
          <p:nvSpPr>
            <p:cNvPr id="17" name="Rounded Rectangle 1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9" name="Group 18"/>
          <p:cNvGrpSpPr/>
          <p:nvPr/>
        </p:nvGrpSpPr>
        <p:grpSpPr>
          <a:xfrm>
            <a:off x="152400" y="3352800"/>
            <a:ext cx="533400" cy="5334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sp>
        <p:nvSpPr>
          <p:cNvPr id="24" name="Date Placeholder 23"/>
          <p:cNvSpPr>
            <a:spLocks noGrp="1"/>
          </p:cNvSpPr>
          <p:nvPr>
            <p:ph type="dt" sz="half" idx="14"/>
          </p:nvPr>
        </p:nvSpPr>
        <p:spPr/>
        <p:txBody>
          <a:bodyPr/>
          <a:lstStyle/>
          <a:p>
            <a:fld id="{6226C270-68AA-4A9E-8589-D310BDC48127}" type="datetime4">
              <a:rPr lang="en-US" smtClean="0"/>
              <a:pPr/>
              <a:t>September 28,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14</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endParaRPr lang="en-US" sz="4000" b="1" i="1" dirty="0"/>
          </a:p>
        </p:txBody>
      </p:sp>
      <p:sp>
        <p:nvSpPr>
          <p:cNvPr id="7" name="Text Placeholder 6"/>
          <p:cNvSpPr>
            <a:spLocks noGrp="1"/>
          </p:cNvSpPr>
          <p:nvPr>
            <p:ph type="body" sz="quarter" idx="13"/>
          </p:nvPr>
        </p:nvSpPr>
        <p:spPr/>
        <p:txBody>
          <a:bodyPr>
            <a:normAutofit/>
          </a:bodyPr>
          <a:lstStyle/>
          <a:p>
            <a:pPr marL="341313" indent="-341313"/>
            <a:r>
              <a:rPr lang="en-US" sz="2000" b="1" dirty="0" smtClean="0">
                <a:latin typeface="Arial" pitchFamily="34" charset="0"/>
                <a:cs typeface="Arial" pitchFamily="34" charset="0"/>
              </a:rPr>
              <a:t>Evaluating OFDM :</a:t>
            </a:r>
            <a:endParaRPr lang="en-US" sz="2000" dirty="0">
              <a:latin typeface="Arial" pitchFamily="34" charset="0"/>
              <a:cs typeface="Arial" pitchFamily="34" charset="0"/>
            </a:endParaRPr>
          </a:p>
        </p:txBody>
      </p:sp>
      <p:sp>
        <p:nvSpPr>
          <p:cNvPr id="9" name="Rectangle 8"/>
          <p:cNvSpPr/>
          <p:nvPr/>
        </p:nvSpPr>
        <p:spPr>
          <a:xfrm>
            <a:off x="609600" y="1447800"/>
            <a:ext cx="8305800" cy="400110"/>
          </a:xfrm>
          <a:prstGeom prst="rect">
            <a:avLst/>
          </a:prstGeom>
        </p:spPr>
        <p:txBody>
          <a:bodyPr wrap="square">
            <a:spAutoFit/>
          </a:bodyPr>
          <a:lstStyle/>
          <a:p>
            <a:pPr marL="395288" indent="-395288" algn="just"/>
            <a:r>
              <a:rPr lang="en-US" sz="2000" dirty="0" smtClean="0">
                <a:latin typeface="Arial" pitchFamily="34" charset="0"/>
                <a:cs typeface="Arial" pitchFamily="34" charset="0"/>
              </a:rPr>
              <a:t>	Spectrally efficient usage</a:t>
            </a:r>
            <a:endParaRPr lang="en-US" sz="2000" dirty="0">
              <a:latin typeface="Arial" pitchFamily="34" charset="0"/>
              <a:cs typeface="Arial" pitchFamily="34" charset="0"/>
            </a:endParaRPr>
          </a:p>
        </p:txBody>
      </p:sp>
      <p:sp>
        <p:nvSpPr>
          <p:cNvPr id="10" name="Rectangle 9"/>
          <p:cNvSpPr/>
          <p:nvPr/>
        </p:nvSpPr>
        <p:spPr>
          <a:xfrm>
            <a:off x="609600" y="3254514"/>
            <a:ext cx="8153400" cy="707886"/>
          </a:xfrm>
          <a:prstGeom prst="rect">
            <a:avLst/>
          </a:prstGeom>
        </p:spPr>
        <p:txBody>
          <a:bodyPr wrap="square">
            <a:spAutoFit/>
          </a:bodyPr>
          <a:lstStyle/>
          <a:p>
            <a:pPr marL="395288" indent="-395288" algn="just"/>
            <a:r>
              <a:rPr lang="en-US" sz="2000" dirty="0" smtClean="0">
                <a:latin typeface="Arial" pitchFamily="34" charset="0"/>
                <a:cs typeface="Arial" pitchFamily="34" charset="0"/>
              </a:rPr>
              <a:t>	Robustness against fading thanks to splitting a data stream into several parallel low-rate streams</a:t>
            </a:r>
            <a:endParaRPr lang="en-US" sz="2000" dirty="0">
              <a:latin typeface="Arial" pitchFamily="34" charset="0"/>
              <a:cs typeface="Arial" pitchFamily="34" charset="0"/>
            </a:endParaRPr>
          </a:p>
        </p:txBody>
      </p:sp>
      <p:sp>
        <p:nvSpPr>
          <p:cNvPr id="11" name="Rectangle 10"/>
          <p:cNvSpPr/>
          <p:nvPr/>
        </p:nvSpPr>
        <p:spPr>
          <a:xfrm>
            <a:off x="609600" y="2057400"/>
            <a:ext cx="5372305" cy="400110"/>
          </a:xfrm>
          <a:prstGeom prst="rect">
            <a:avLst/>
          </a:prstGeom>
        </p:spPr>
        <p:txBody>
          <a:bodyPr wrap="none">
            <a:spAutoFit/>
          </a:bodyPr>
          <a:lstStyle/>
          <a:p>
            <a:pPr marL="395288" indent="-395288"/>
            <a:r>
              <a:rPr lang="en-US" sz="2000" dirty="0" smtClean="0">
                <a:latin typeface="Arial" pitchFamily="34" charset="0"/>
                <a:cs typeface="Arial" pitchFamily="34" charset="0"/>
              </a:rPr>
              <a:t>	Robustness against multipath propagation</a:t>
            </a:r>
            <a:endParaRPr lang="en-US" sz="2000" dirty="0">
              <a:latin typeface="Arial" pitchFamily="34" charset="0"/>
              <a:cs typeface="Arial" pitchFamily="34" charset="0"/>
            </a:endParaRPr>
          </a:p>
        </p:txBody>
      </p:sp>
      <p:sp>
        <p:nvSpPr>
          <p:cNvPr id="12" name="Rectangle 11"/>
          <p:cNvSpPr/>
          <p:nvPr/>
        </p:nvSpPr>
        <p:spPr>
          <a:xfrm>
            <a:off x="609600" y="4095690"/>
            <a:ext cx="8305800" cy="400110"/>
          </a:xfrm>
          <a:prstGeom prst="rect">
            <a:avLst/>
          </a:prstGeom>
        </p:spPr>
        <p:txBody>
          <a:bodyPr wrap="square">
            <a:spAutoFit/>
          </a:bodyPr>
          <a:lstStyle/>
          <a:p>
            <a:pPr marL="395288" indent="-395288"/>
            <a:r>
              <a:rPr lang="en-US" sz="2000" dirty="0" smtClean="0">
                <a:latin typeface="Arial" pitchFamily="34" charset="0"/>
                <a:cs typeface="Arial" pitchFamily="34" charset="0"/>
              </a:rPr>
              <a:t>	Easy implementation using fast Fourier transform (FFT)</a:t>
            </a:r>
            <a:endParaRPr lang="en-US" sz="2000" dirty="0">
              <a:latin typeface="Arial" pitchFamily="34" charset="0"/>
              <a:cs typeface="Arial" pitchFamily="34" charset="0"/>
            </a:endParaRPr>
          </a:p>
        </p:txBody>
      </p:sp>
      <p:sp>
        <p:nvSpPr>
          <p:cNvPr id="15" name="Rectangle 14"/>
          <p:cNvSpPr/>
          <p:nvPr/>
        </p:nvSpPr>
        <p:spPr>
          <a:xfrm>
            <a:off x="609600" y="2667000"/>
            <a:ext cx="5922134" cy="400110"/>
          </a:xfrm>
          <a:prstGeom prst="rect">
            <a:avLst/>
          </a:prstGeom>
        </p:spPr>
        <p:txBody>
          <a:bodyPr wrap="none">
            <a:spAutoFit/>
          </a:bodyPr>
          <a:lstStyle/>
          <a:p>
            <a:pPr marL="395288" indent="-395288"/>
            <a:r>
              <a:rPr lang="en-US" sz="2000" dirty="0" smtClean="0">
                <a:latin typeface="Arial" pitchFamily="34" charset="0"/>
                <a:cs typeface="Arial" pitchFamily="34" charset="0"/>
              </a:rPr>
              <a:t>	Perfect cancellation of ISI and ICI thanks to CP</a:t>
            </a:r>
            <a:endParaRPr lang="en-US" sz="2000" dirty="0">
              <a:latin typeface="Arial" pitchFamily="34" charset="0"/>
              <a:cs typeface="Arial" pitchFamily="34" charset="0"/>
            </a:endParaRPr>
          </a:p>
        </p:txBody>
      </p:sp>
      <p:grpSp>
        <p:nvGrpSpPr>
          <p:cNvPr id="13" name="Group 12"/>
          <p:cNvGrpSpPr/>
          <p:nvPr/>
        </p:nvGrpSpPr>
        <p:grpSpPr>
          <a:xfrm>
            <a:off x="533400" y="1447800"/>
            <a:ext cx="381000" cy="381000"/>
            <a:chOff x="838200" y="990600"/>
            <a:chExt cx="609600" cy="609600"/>
          </a:xfrm>
        </p:grpSpPr>
        <p:sp>
          <p:nvSpPr>
            <p:cNvPr id="14" name="Rounded Rectangle 1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17" name="Group 16"/>
          <p:cNvGrpSpPr/>
          <p:nvPr/>
        </p:nvGrpSpPr>
        <p:grpSpPr>
          <a:xfrm>
            <a:off x="533400" y="2057400"/>
            <a:ext cx="381000" cy="381000"/>
            <a:chOff x="838200" y="990600"/>
            <a:chExt cx="609600" cy="609600"/>
          </a:xfrm>
        </p:grpSpPr>
        <p:sp>
          <p:nvSpPr>
            <p:cNvPr id="18" name="Rounded Rectangle 1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0" name="Group 19"/>
          <p:cNvGrpSpPr/>
          <p:nvPr/>
        </p:nvGrpSpPr>
        <p:grpSpPr>
          <a:xfrm>
            <a:off x="533400" y="2667000"/>
            <a:ext cx="381000" cy="381000"/>
            <a:chOff x="838200" y="990600"/>
            <a:chExt cx="609600" cy="609600"/>
          </a:xfrm>
        </p:grpSpPr>
        <p:sp>
          <p:nvSpPr>
            <p:cNvPr id="21" name="Rounded Rectangle 2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3" name="Group 22"/>
          <p:cNvGrpSpPr/>
          <p:nvPr/>
        </p:nvGrpSpPr>
        <p:grpSpPr>
          <a:xfrm>
            <a:off x="533400" y="3276600"/>
            <a:ext cx="381000" cy="381000"/>
            <a:chOff x="838200" y="990600"/>
            <a:chExt cx="609600" cy="609600"/>
          </a:xfrm>
        </p:grpSpPr>
        <p:sp>
          <p:nvSpPr>
            <p:cNvPr id="24" name="Rounded Rectangle 2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26" name="Group 25"/>
          <p:cNvGrpSpPr/>
          <p:nvPr/>
        </p:nvGrpSpPr>
        <p:grpSpPr>
          <a:xfrm>
            <a:off x="533400" y="4114800"/>
            <a:ext cx="381000" cy="3810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1" name="Date Placeholder 30"/>
          <p:cNvSpPr>
            <a:spLocks noGrp="1"/>
          </p:cNvSpPr>
          <p:nvPr>
            <p:ph type="dt" sz="half" idx="14"/>
          </p:nvPr>
        </p:nvSpPr>
        <p:spPr/>
        <p:txBody>
          <a:bodyPr/>
          <a:lstStyle/>
          <a:p>
            <a:fld id="{F8F400A4-E788-47BD-BEAE-3006284A4FBD}" type="datetime4">
              <a:rPr lang="en-US" smtClean="0"/>
              <a:pPr/>
              <a:t>September 28, 2015</a:t>
            </a:fld>
            <a:endParaRPr lang="en-US" dirty="0"/>
          </a:p>
        </p:txBody>
      </p:sp>
      <p:sp>
        <p:nvSpPr>
          <p:cNvPr id="32" name="Slide Number Placeholder 31"/>
          <p:cNvSpPr>
            <a:spLocks noGrp="1"/>
          </p:cNvSpPr>
          <p:nvPr>
            <p:ph type="sldNum" sz="quarter" idx="15"/>
          </p:nvPr>
        </p:nvSpPr>
        <p:spPr/>
        <p:txBody>
          <a:bodyPr/>
          <a:lstStyle/>
          <a:p>
            <a:fld id="{8602B8DB-2F9B-4747-B883-1E2ED0C5C15F}" type="slidenum">
              <a:rPr lang="en-US" smtClean="0"/>
              <a:pPr/>
              <a:t>15</a:t>
            </a:fld>
            <a:endParaRPr lang="en-US"/>
          </a:p>
        </p:txBody>
      </p:sp>
      <p:sp>
        <p:nvSpPr>
          <p:cNvPr id="33" name="Footer Placeholder 32"/>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endParaRPr lang="en-US" sz="4000" b="1" i="1" dirty="0"/>
          </a:p>
        </p:txBody>
      </p:sp>
      <p:sp>
        <p:nvSpPr>
          <p:cNvPr id="7" name="Text Placeholder 6"/>
          <p:cNvSpPr>
            <a:spLocks noGrp="1"/>
          </p:cNvSpPr>
          <p:nvPr>
            <p:ph type="body" sz="quarter" idx="13"/>
          </p:nvPr>
        </p:nvSpPr>
        <p:spPr/>
        <p:txBody>
          <a:bodyPr>
            <a:normAutofit/>
          </a:bodyPr>
          <a:lstStyle/>
          <a:p>
            <a:pPr marL="341313" indent="-341313"/>
            <a:r>
              <a:rPr lang="en-US" sz="2000" b="1" dirty="0" smtClean="0">
                <a:latin typeface="Arial" pitchFamily="34" charset="0"/>
                <a:cs typeface="Arial" pitchFamily="34" charset="0"/>
              </a:rPr>
              <a:t>Good fit for CR:</a:t>
            </a:r>
            <a:endParaRPr lang="en-US" sz="2000" dirty="0" smtClean="0">
              <a:latin typeface="Arial" pitchFamily="34" charset="0"/>
              <a:cs typeface="Arial" pitchFamily="34" charset="0"/>
            </a:endParaRPr>
          </a:p>
          <a:p>
            <a:endParaRPr lang="en-US" dirty="0"/>
          </a:p>
        </p:txBody>
      </p:sp>
      <p:sp>
        <p:nvSpPr>
          <p:cNvPr id="9" name="Rectangle 8"/>
          <p:cNvSpPr/>
          <p:nvPr/>
        </p:nvSpPr>
        <p:spPr>
          <a:xfrm>
            <a:off x="914400" y="1439008"/>
            <a:ext cx="7018781" cy="400110"/>
          </a:xfrm>
          <a:prstGeom prst="rect">
            <a:avLst/>
          </a:prstGeom>
        </p:spPr>
        <p:txBody>
          <a:bodyPr wrap="none">
            <a:spAutoFit/>
          </a:bodyPr>
          <a:lstStyle/>
          <a:p>
            <a:pPr marL="341313" indent="-341313"/>
            <a:r>
              <a:rPr lang="en-US" sz="2000" dirty="0" smtClean="0">
                <a:latin typeface="Arial" pitchFamily="34" charset="0"/>
                <a:cs typeface="Arial" pitchFamily="34" charset="0"/>
              </a:rPr>
              <a:t>	Performing  spectrum sensing and awareness effectively </a:t>
            </a:r>
            <a:endParaRPr lang="en-US" sz="2000" dirty="0">
              <a:latin typeface="Arial" pitchFamily="34" charset="0"/>
              <a:cs typeface="Arial" pitchFamily="34" charset="0"/>
            </a:endParaRPr>
          </a:p>
        </p:txBody>
      </p:sp>
      <p:sp>
        <p:nvSpPr>
          <p:cNvPr id="10" name="Rectangle 9"/>
          <p:cNvSpPr/>
          <p:nvPr/>
        </p:nvSpPr>
        <p:spPr>
          <a:xfrm>
            <a:off x="914400" y="1896208"/>
            <a:ext cx="7696200" cy="738664"/>
          </a:xfrm>
          <a:prstGeom prst="rect">
            <a:avLst/>
          </a:prstGeom>
        </p:spPr>
        <p:txBody>
          <a:bodyPr wrap="square">
            <a:spAutoFit/>
          </a:bodyPr>
          <a:lstStyle/>
          <a:p>
            <a:pPr marL="341313" indent="-341313"/>
            <a:r>
              <a:rPr lang="en-US" sz="2200" dirty="0" smtClean="0"/>
              <a:t>	</a:t>
            </a:r>
            <a:r>
              <a:rPr lang="en-US" sz="2000" dirty="0" smtClean="0">
                <a:latin typeface="Arial" pitchFamily="34" charset="0"/>
                <a:cs typeface="Arial" pitchFamily="34" charset="0"/>
              </a:rPr>
              <a:t>Doing spectrum shaping easily with Non-Contiguous OFDM (NC-OFDM)</a:t>
            </a:r>
            <a:endParaRPr lang="en-US" sz="2000" dirty="0">
              <a:latin typeface="Arial" pitchFamily="34" charset="0"/>
              <a:cs typeface="Arial" pitchFamily="34" charset="0"/>
            </a:endParaRPr>
          </a:p>
        </p:txBody>
      </p:sp>
      <p:sp>
        <p:nvSpPr>
          <p:cNvPr id="11" name="Rectangle 10"/>
          <p:cNvSpPr/>
          <p:nvPr/>
        </p:nvSpPr>
        <p:spPr>
          <a:xfrm>
            <a:off x="914400" y="2715298"/>
            <a:ext cx="6736460" cy="400110"/>
          </a:xfrm>
          <a:prstGeom prst="rect">
            <a:avLst/>
          </a:prstGeom>
        </p:spPr>
        <p:txBody>
          <a:bodyPr wrap="none">
            <a:spAutoFit/>
          </a:bodyPr>
          <a:lstStyle/>
          <a:p>
            <a:pPr marL="338138" indent="-338138"/>
            <a:r>
              <a:rPr lang="en-US" sz="2000" dirty="0" smtClean="0">
                <a:latin typeface="Arial" pitchFamily="34" charset="0"/>
                <a:cs typeface="Arial" pitchFamily="34" charset="0"/>
              </a:rPr>
              <a:t>	Ability to change parameters for adaptation/ scalability </a:t>
            </a:r>
            <a:endParaRPr lang="en-US" sz="2000" dirty="0">
              <a:latin typeface="Arial" pitchFamily="34" charset="0"/>
              <a:cs typeface="Arial" pitchFamily="34" charset="0"/>
            </a:endParaRPr>
          </a:p>
        </p:txBody>
      </p:sp>
      <p:pic>
        <p:nvPicPr>
          <p:cNvPr id="1026" name="Picture 2"/>
          <p:cNvPicPr>
            <a:picLocks noChangeAspect="1" noChangeArrowheads="1"/>
          </p:cNvPicPr>
          <p:nvPr/>
        </p:nvPicPr>
        <p:blipFill>
          <a:blip r:embed="rId3"/>
          <a:srcRect/>
          <a:stretch>
            <a:fillRect/>
          </a:stretch>
        </p:blipFill>
        <p:spPr bwMode="auto">
          <a:xfrm>
            <a:off x="4419600" y="3344008"/>
            <a:ext cx="4495800" cy="3024583"/>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52400" y="3267808"/>
            <a:ext cx="4114800" cy="3132992"/>
          </a:xfrm>
          <a:prstGeom prst="rect">
            <a:avLst/>
          </a:prstGeom>
          <a:noFill/>
          <a:ln w="9525">
            <a:noFill/>
            <a:miter lim="800000"/>
            <a:headEnd/>
            <a:tailEnd/>
          </a:ln>
          <a:effectLst/>
        </p:spPr>
      </p:pic>
      <p:grpSp>
        <p:nvGrpSpPr>
          <p:cNvPr id="13" name="Group 12"/>
          <p:cNvGrpSpPr/>
          <p:nvPr/>
        </p:nvGrpSpPr>
        <p:grpSpPr>
          <a:xfrm>
            <a:off x="838200" y="1439008"/>
            <a:ext cx="381000" cy="381000"/>
            <a:chOff x="838200" y="990600"/>
            <a:chExt cx="609600" cy="609600"/>
          </a:xfrm>
        </p:grpSpPr>
        <p:sp>
          <p:nvSpPr>
            <p:cNvPr id="14" name="Rounded Rectangle 1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grpSp>
        <p:nvGrpSpPr>
          <p:cNvPr id="16" name="Group 15"/>
          <p:cNvGrpSpPr/>
          <p:nvPr/>
        </p:nvGrpSpPr>
        <p:grpSpPr>
          <a:xfrm>
            <a:off x="838200" y="2048608"/>
            <a:ext cx="381000" cy="381000"/>
            <a:chOff x="838200" y="990600"/>
            <a:chExt cx="609600" cy="609600"/>
          </a:xfrm>
        </p:grpSpPr>
        <p:sp>
          <p:nvSpPr>
            <p:cNvPr id="17" name="Rounded Rectangle 1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grpSp>
        <p:nvGrpSpPr>
          <p:cNvPr id="19" name="Group 18"/>
          <p:cNvGrpSpPr/>
          <p:nvPr/>
        </p:nvGrpSpPr>
        <p:grpSpPr>
          <a:xfrm>
            <a:off x="838200" y="2734408"/>
            <a:ext cx="381000" cy="381000"/>
            <a:chOff x="838200" y="990600"/>
            <a:chExt cx="609600" cy="609600"/>
          </a:xfrm>
        </p:grpSpPr>
        <p:sp>
          <p:nvSpPr>
            <p:cNvPr id="20" name="Rounded Rectangle 1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sp>
        <p:nvSpPr>
          <p:cNvPr id="24" name="Date Placeholder 23"/>
          <p:cNvSpPr>
            <a:spLocks noGrp="1"/>
          </p:cNvSpPr>
          <p:nvPr>
            <p:ph type="dt" sz="half" idx="14"/>
          </p:nvPr>
        </p:nvSpPr>
        <p:spPr>
          <a:xfrm>
            <a:off x="457200" y="6416675"/>
            <a:ext cx="2133600" cy="365125"/>
          </a:xfrm>
        </p:spPr>
        <p:txBody>
          <a:bodyPr/>
          <a:lstStyle/>
          <a:p>
            <a:fld id="{DE1675BF-B90C-4162-AA00-C775C5C4043E}" type="datetime4">
              <a:rPr lang="en-US" smtClean="0"/>
              <a:pPr/>
              <a:t>September 28, 2015</a:t>
            </a:fld>
            <a:endParaRPr lang="en-US" dirty="0"/>
          </a:p>
        </p:txBody>
      </p:sp>
      <p:sp>
        <p:nvSpPr>
          <p:cNvPr id="25" name="Slide Number Placeholder 24"/>
          <p:cNvSpPr>
            <a:spLocks noGrp="1"/>
          </p:cNvSpPr>
          <p:nvPr>
            <p:ph type="sldNum" sz="quarter" idx="15"/>
          </p:nvPr>
        </p:nvSpPr>
        <p:spPr>
          <a:xfrm>
            <a:off x="6553200" y="6416675"/>
            <a:ext cx="2133600" cy="365125"/>
          </a:xfrm>
        </p:spPr>
        <p:txBody>
          <a:bodyPr/>
          <a:lstStyle/>
          <a:p>
            <a:fld id="{8602B8DB-2F9B-4747-B883-1E2ED0C5C15F}" type="slidenum">
              <a:rPr lang="en-US" smtClean="0"/>
              <a:pPr/>
              <a:t>16</a:t>
            </a:fld>
            <a:endParaRPr lang="en-US"/>
          </a:p>
        </p:txBody>
      </p:sp>
      <p:sp>
        <p:nvSpPr>
          <p:cNvPr id="26" name="Footer Placeholder 25"/>
          <p:cNvSpPr>
            <a:spLocks noGrp="1"/>
          </p:cNvSpPr>
          <p:nvPr>
            <p:ph type="ftr" sz="quarter" idx="16"/>
          </p:nvPr>
        </p:nvSpPr>
        <p:spPr>
          <a:xfrm>
            <a:off x="2667000" y="6416675"/>
            <a:ext cx="3810000" cy="365125"/>
          </a:xfrm>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endParaRPr lang="en-US" sz="4000" b="1" i="1" dirty="0"/>
          </a:p>
        </p:txBody>
      </p:sp>
      <p:sp>
        <p:nvSpPr>
          <p:cNvPr id="8" name="Rectangle 7"/>
          <p:cNvSpPr/>
          <p:nvPr/>
        </p:nvSpPr>
        <p:spPr>
          <a:xfrm>
            <a:off x="1371600" y="2362611"/>
            <a:ext cx="7543800" cy="400110"/>
          </a:xfrm>
          <a:prstGeom prst="rect">
            <a:avLst/>
          </a:prstGeom>
        </p:spPr>
        <p:txBody>
          <a:bodyPr wrap="square">
            <a:spAutoFit/>
          </a:bodyPr>
          <a:lstStyle/>
          <a:p>
            <a:r>
              <a:rPr lang="en-US" sz="2000" dirty="0" smtClean="0">
                <a:latin typeface="Arial" pitchFamily="34" charset="0"/>
                <a:cs typeface="Arial" pitchFamily="34" charset="0"/>
              </a:rPr>
              <a:t>Errors in timing syn. can lead to inter-symbol interference (ISI). </a:t>
            </a:r>
            <a:endParaRPr lang="en-US" sz="2000" dirty="0"/>
          </a:p>
        </p:txBody>
      </p:sp>
      <p:sp>
        <p:nvSpPr>
          <p:cNvPr id="10" name="Rectangle 9"/>
          <p:cNvSpPr/>
          <p:nvPr/>
        </p:nvSpPr>
        <p:spPr>
          <a:xfrm>
            <a:off x="1371600" y="1504890"/>
            <a:ext cx="7543800" cy="400110"/>
          </a:xfrm>
          <a:prstGeom prst="rect">
            <a:avLst/>
          </a:prstGeom>
        </p:spPr>
        <p:txBody>
          <a:bodyPr wrap="square">
            <a:spAutoFit/>
          </a:bodyPr>
          <a:lstStyle/>
          <a:p>
            <a:r>
              <a:rPr lang="en-US" sz="2000" dirty="0" smtClean="0">
                <a:latin typeface="Arial" pitchFamily="34" charset="0"/>
                <a:cs typeface="Arial" pitchFamily="34" charset="0"/>
              </a:rPr>
              <a:t>OFDM performance is very sensitive to synchronization. </a:t>
            </a:r>
            <a:endParaRPr lang="en-US" sz="2000" dirty="0"/>
          </a:p>
        </p:txBody>
      </p:sp>
      <p:sp>
        <p:nvSpPr>
          <p:cNvPr id="11" name="Rectangle 10"/>
          <p:cNvSpPr/>
          <p:nvPr/>
        </p:nvSpPr>
        <p:spPr>
          <a:xfrm>
            <a:off x="1371600" y="1962090"/>
            <a:ext cx="6629400" cy="400110"/>
          </a:xfrm>
          <a:prstGeom prst="rect">
            <a:avLst/>
          </a:prstGeom>
        </p:spPr>
        <p:txBody>
          <a:bodyPr wrap="square">
            <a:spAutoFit/>
          </a:bodyPr>
          <a:lstStyle/>
          <a:p>
            <a:r>
              <a:rPr lang="en-US" sz="2000" dirty="0" smtClean="0">
                <a:latin typeface="Arial" pitchFamily="34" charset="0"/>
                <a:cs typeface="Arial" pitchFamily="34" charset="0"/>
              </a:rPr>
              <a:t>Frequency offset causes inter-subcarrier interference(ICI)</a:t>
            </a:r>
            <a:endParaRPr lang="en-US" sz="2000" dirty="0"/>
          </a:p>
        </p:txBody>
      </p:sp>
      <p:pic>
        <p:nvPicPr>
          <p:cNvPr id="18435" name="Picture 3"/>
          <p:cNvPicPr>
            <a:picLocks noChangeAspect="1" noChangeArrowheads="1"/>
          </p:cNvPicPr>
          <p:nvPr/>
        </p:nvPicPr>
        <p:blipFill>
          <a:blip r:embed="rId3"/>
          <a:srcRect/>
          <a:stretch>
            <a:fillRect/>
          </a:stretch>
        </p:blipFill>
        <p:spPr bwMode="auto">
          <a:xfrm>
            <a:off x="762000" y="3070497"/>
            <a:ext cx="7315200" cy="3330303"/>
          </a:xfrm>
          <a:prstGeom prst="rect">
            <a:avLst/>
          </a:prstGeom>
          <a:noFill/>
          <a:ln w="9525">
            <a:noFill/>
            <a:miter lim="800000"/>
            <a:headEnd/>
            <a:tailEnd/>
          </a:ln>
          <a:effectLst/>
        </p:spPr>
      </p:pic>
      <p:grpSp>
        <p:nvGrpSpPr>
          <p:cNvPr id="12" name="Group 11"/>
          <p:cNvGrpSpPr/>
          <p:nvPr/>
        </p:nvGrpSpPr>
        <p:grpSpPr>
          <a:xfrm>
            <a:off x="990600" y="1469886"/>
            <a:ext cx="381000" cy="381000"/>
            <a:chOff x="228600" y="3048000"/>
            <a:chExt cx="533400" cy="533400"/>
          </a:xfrm>
        </p:grpSpPr>
        <p:sp>
          <p:nvSpPr>
            <p:cNvPr id="13" name="Rounded Rectangle 12"/>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grpSp>
        <p:nvGrpSpPr>
          <p:cNvPr id="15" name="Group 14"/>
          <p:cNvGrpSpPr/>
          <p:nvPr/>
        </p:nvGrpSpPr>
        <p:grpSpPr>
          <a:xfrm>
            <a:off x="990600" y="1927086"/>
            <a:ext cx="381000" cy="381000"/>
            <a:chOff x="228600" y="3048000"/>
            <a:chExt cx="533400" cy="533400"/>
          </a:xfrm>
        </p:grpSpPr>
        <p:sp>
          <p:nvSpPr>
            <p:cNvPr id="16" name="Rounded Rectangle 15"/>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grpSp>
        <p:nvGrpSpPr>
          <p:cNvPr id="18" name="Group 17"/>
          <p:cNvGrpSpPr/>
          <p:nvPr/>
        </p:nvGrpSpPr>
        <p:grpSpPr>
          <a:xfrm>
            <a:off x="990600" y="2384697"/>
            <a:ext cx="381000" cy="381000"/>
            <a:chOff x="228600" y="3048000"/>
            <a:chExt cx="533400" cy="533400"/>
          </a:xfrm>
        </p:grpSpPr>
        <p:sp>
          <p:nvSpPr>
            <p:cNvPr id="19" name="Rounded Rectangle 18"/>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1" descr="C:\Users\HTHINH\Desktop\Untitled-1.bmp"/>
            <p:cNvPicPr>
              <a:picLocks noChangeAspect="1" noChangeArrowheads="1"/>
            </p:cNvPicPr>
            <p:nvPr/>
          </p:nvPicPr>
          <p:blipFill>
            <a:blip r:embed="rId4" cstate="print"/>
            <a:srcRect/>
            <a:stretch>
              <a:fillRect/>
            </a:stretch>
          </p:blipFill>
          <p:spPr bwMode="auto">
            <a:xfrm>
              <a:off x="304800" y="3149600"/>
              <a:ext cx="381000" cy="336755"/>
            </a:xfrm>
            <a:prstGeom prst="rect">
              <a:avLst/>
            </a:prstGeom>
            <a:noFill/>
          </p:spPr>
        </p:pic>
      </p:grpSp>
      <p:sp>
        <p:nvSpPr>
          <p:cNvPr id="23" name="Date Placeholder 22"/>
          <p:cNvSpPr>
            <a:spLocks noGrp="1"/>
          </p:cNvSpPr>
          <p:nvPr>
            <p:ph type="dt" sz="half" idx="14"/>
          </p:nvPr>
        </p:nvSpPr>
        <p:spPr/>
        <p:txBody>
          <a:bodyPr/>
          <a:lstStyle/>
          <a:p>
            <a:fld id="{1B2F481E-FAD2-4CF8-BC51-89F7AA696627}" type="datetime4">
              <a:rPr lang="en-US" smtClean="0"/>
              <a:pPr/>
              <a:t>September 28,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17</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sp>
        <p:nvSpPr>
          <p:cNvPr id="27"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OFDM</a:t>
            </a:r>
          </a:p>
        </p:txBody>
      </p:sp>
      <p:sp>
        <p:nvSpPr>
          <p:cNvPr id="8" name="Rectangle 7"/>
          <p:cNvSpPr/>
          <p:nvPr/>
        </p:nvSpPr>
        <p:spPr>
          <a:xfrm>
            <a:off x="3458024" y="1153180"/>
            <a:ext cx="2028376" cy="523220"/>
          </a:xfrm>
          <a:prstGeom prst="rect">
            <a:avLst/>
          </a:prstGeom>
        </p:spPr>
        <p:txBody>
          <a:bodyPr wrap="none">
            <a:spAutoFit/>
          </a:bodyPr>
          <a:lstStyle/>
          <a:p>
            <a:r>
              <a:rPr lang="en-US" sz="2800" b="1" i="1" dirty="0" smtClean="0"/>
              <a:t>Terminology</a:t>
            </a:r>
            <a:endParaRPr lang="en-US" sz="2800" b="1" i="1" dirty="0"/>
          </a:p>
        </p:txBody>
      </p:sp>
      <p:sp>
        <p:nvSpPr>
          <p:cNvPr id="9" name="Rectangle 8"/>
          <p:cNvSpPr/>
          <p:nvPr/>
        </p:nvSpPr>
        <p:spPr>
          <a:xfrm>
            <a:off x="1143000" y="1600200"/>
            <a:ext cx="7696200" cy="1015663"/>
          </a:xfrm>
          <a:prstGeom prst="rect">
            <a:avLst/>
          </a:prstGeom>
        </p:spPr>
        <p:txBody>
          <a:bodyPr wrap="square">
            <a:spAutoFit/>
          </a:bodyPr>
          <a:lstStyle/>
          <a:p>
            <a:pPr algn="just"/>
            <a:r>
              <a:rPr lang="en-US" sz="2000" b="1" dirty="0" smtClean="0">
                <a:latin typeface="Arial" pitchFamily="34" charset="0"/>
                <a:cs typeface="Arial" pitchFamily="34" charset="0"/>
              </a:rPr>
              <a:t>Timing offset (STO) </a:t>
            </a:r>
            <a:r>
              <a:rPr lang="en-US" sz="2000" dirty="0" smtClean="0">
                <a:latin typeface="Arial" pitchFamily="34" charset="0"/>
                <a:cs typeface="Arial" pitchFamily="34" charset="0"/>
              </a:rPr>
              <a:t>refers to differences in correct sample index and the actual sample index of received sample that causes misaligned window to compute DFT for demodulation. </a:t>
            </a:r>
            <a:endParaRPr lang="en-US" sz="2000" dirty="0">
              <a:latin typeface="Arial" pitchFamily="34" charset="0"/>
              <a:cs typeface="Arial" pitchFamily="34" charset="0"/>
            </a:endParaRPr>
          </a:p>
        </p:txBody>
      </p:sp>
      <p:sp>
        <p:nvSpPr>
          <p:cNvPr id="10" name="Rectangle 9"/>
          <p:cNvSpPr/>
          <p:nvPr/>
        </p:nvSpPr>
        <p:spPr>
          <a:xfrm>
            <a:off x="1143000" y="2590800"/>
            <a:ext cx="7696200" cy="707886"/>
          </a:xfrm>
          <a:prstGeom prst="rect">
            <a:avLst/>
          </a:prstGeom>
        </p:spPr>
        <p:txBody>
          <a:bodyPr wrap="square">
            <a:spAutoFit/>
          </a:bodyPr>
          <a:lstStyle/>
          <a:p>
            <a:pPr algn="just"/>
            <a:r>
              <a:rPr lang="en-US" sz="2000" b="1" dirty="0" smtClean="0">
                <a:latin typeface="Arial" pitchFamily="34" charset="0"/>
                <a:cs typeface="Arial" pitchFamily="34" charset="0"/>
              </a:rPr>
              <a:t>Coarse STO </a:t>
            </a:r>
            <a:r>
              <a:rPr lang="en-US" sz="2000" dirty="0" smtClean="0">
                <a:latin typeface="Arial" pitchFamily="34" charset="0"/>
                <a:cs typeface="Arial" pitchFamily="34" charset="0"/>
              </a:rPr>
              <a:t>estimation</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is to find the starting index of OFDM symbol inside the received OFDM symbol including CP.</a:t>
            </a:r>
            <a:endParaRPr lang="en-US" sz="2000" dirty="0">
              <a:latin typeface="Arial" pitchFamily="34" charset="0"/>
              <a:cs typeface="Arial" pitchFamily="34" charset="0"/>
            </a:endParaRPr>
          </a:p>
        </p:txBody>
      </p:sp>
      <p:sp>
        <p:nvSpPr>
          <p:cNvPr id="11" name="Rectangle 10"/>
          <p:cNvSpPr/>
          <p:nvPr/>
        </p:nvSpPr>
        <p:spPr>
          <a:xfrm>
            <a:off x="1143000" y="3352800"/>
            <a:ext cx="7696200" cy="707886"/>
          </a:xfrm>
          <a:prstGeom prst="rect">
            <a:avLst/>
          </a:prstGeom>
        </p:spPr>
        <p:txBody>
          <a:bodyPr wrap="square">
            <a:spAutoFit/>
          </a:bodyPr>
          <a:lstStyle/>
          <a:p>
            <a:pPr algn="just"/>
            <a:r>
              <a:rPr lang="en-US" sz="2000" b="1" dirty="0" smtClean="0">
                <a:latin typeface="Arial" pitchFamily="34" charset="0"/>
                <a:cs typeface="Arial" pitchFamily="34" charset="0"/>
              </a:rPr>
              <a:t>Fine STO</a:t>
            </a:r>
            <a:r>
              <a:rPr lang="en-US" sz="2000" dirty="0" smtClean="0">
                <a:latin typeface="Arial" pitchFamily="34" charset="0"/>
                <a:cs typeface="Arial" pitchFamily="34" charset="0"/>
              </a:rPr>
              <a:t> estimation is to find the accurate index to obtain correct OFDM symbol’s samples to compute DFT for demodulation.</a:t>
            </a:r>
            <a:endParaRPr lang="en-US" sz="2000" dirty="0">
              <a:latin typeface="Arial" pitchFamily="34" charset="0"/>
              <a:cs typeface="Arial" pitchFamily="34" charset="0"/>
            </a:endParaRPr>
          </a:p>
        </p:txBody>
      </p:sp>
      <p:grpSp>
        <p:nvGrpSpPr>
          <p:cNvPr id="3" name="Group 17"/>
          <p:cNvGrpSpPr/>
          <p:nvPr/>
        </p:nvGrpSpPr>
        <p:grpSpPr>
          <a:xfrm>
            <a:off x="457200" y="1676400"/>
            <a:ext cx="609600" cy="609600"/>
            <a:chOff x="304800" y="1447800"/>
            <a:chExt cx="609600" cy="609600"/>
          </a:xfrm>
        </p:grpSpPr>
        <p:sp>
          <p:nvSpPr>
            <p:cNvPr id="16" name="Rounded Rectangle 15"/>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2530"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7" name="Group 18"/>
          <p:cNvGrpSpPr/>
          <p:nvPr/>
        </p:nvGrpSpPr>
        <p:grpSpPr>
          <a:xfrm>
            <a:off x="457200" y="2612886"/>
            <a:ext cx="609600" cy="609600"/>
            <a:chOff x="304800" y="1447800"/>
            <a:chExt cx="609600" cy="609600"/>
          </a:xfrm>
        </p:grpSpPr>
        <p:sp>
          <p:nvSpPr>
            <p:cNvPr id="20" name="Rounded Rectangle 19"/>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14" name="Group 21"/>
          <p:cNvGrpSpPr/>
          <p:nvPr/>
        </p:nvGrpSpPr>
        <p:grpSpPr>
          <a:xfrm>
            <a:off x="457200" y="3374886"/>
            <a:ext cx="609600" cy="609600"/>
            <a:chOff x="304800" y="1447800"/>
            <a:chExt cx="609600" cy="609600"/>
          </a:xfrm>
        </p:grpSpPr>
        <p:sp>
          <p:nvSpPr>
            <p:cNvPr id="23" name="Rounded Rectangle 22"/>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sp>
        <p:nvSpPr>
          <p:cNvPr id="25" name="Date Placeholder 24"/>
          <p:cNvSpPr>
            <a:spLocks noGrp="1"/>
          </p:cNvSpPr>
          <p:nvPr>
            <p:ph type="dt" sz="half" idx="14"/>
          </p:nvPr>
        </p:nvSpPr>
        <p:spPr/>
        <p:txBody>
          <a:bodyPr/>
          <a:lstStyle/>
          <a:p>
            <a:fld id="{47F6F96B-114E-4FEC-84B8-1C3427CF4CE0}" type="datetime4">
              <a:rPr lang="en-US" smtClean="0"/>
              <a:pPr/>
              <a:t>September 28, 2015</a:t>
            </a:fld>
            <a:endParaRPr lang="en-US" dirty="0"/>
          </a:p>
        </p:txBody>
      </p:sp>
      <p:sp>
        <p:nvSpPr>
          <p:cNvPr id="26" name="Slide Number Placeholder 25"/>
          <p:cNvSpPr>
            <a:spLocks noGrp="1"/>
          </p:cNvSpPr>
          <p:nvPr>
            <p:ph type="sldNum" sz="quarter" idx="15"/>
          </p:nvPr>
        </p:nvSpPr>
        <p:spPr/>
        <p:txBody>
          <a:bodyPr/>
          <a:lstStyle/>
          <a:p>
            <a:fld id="{8602B8DB-2F9B-4747-B883-1E2ED0C5C15F}" type="slidenum">
              <a:rPr lang="en-US" smtClean="0"/>
              <a:pPr/>
              <a:t>18</a:t>
            </a:fld>
            <a:endParaRPr lang="en-US"/>
          </a:p>
        </p:txBody>
      </p:sp>
      <p:sp>
        <p:nvSpPr>
          <p:cNvPr id="27" name="Footer Placeholder 26"/>
          <p:cNvSpPr>
            <a:spLocks noGrp="1"/>
          </p:cNvSpPr>
          <p:nvPr>
            <p:ph type="ftr" sz="quarter" idx="16"/>
          </p:nvPr>
        </p:nvSpPr>
        <p:spPr/>
        <p:txBody>
          <a:bodyPr/>
          <a:lstStyle/>
          <a:p>
            <a:r>
              <a:rPr lang="en-US" smtClean="0"/>
              <a:t>Techniques for Multi-Standard Cognitive Radios on FPGAs</a:t>
            </a:r>
            <a:endParaRPr lang="en-US"/>
          </a:p>
        </p:txBody>
      </p:sp>
      <p:sp>
        <p:nvSpPr>
          <p:cNvPr id="28"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sp>
        <p:nvSpPr>
          <p:cNvPr id="22" name="Rectangle 21"/>
          <p:cNvSpPr/>
          <p:nvPr/>
        </p:nvSpPr>
        <p:spPr>
          <a:xfrm>
            <a:off x="1143000" y="4086761"/>
            <a:ext cx="7620000" cy="1015663"/>
          </a:xfrm>
          <a:prstGeom prst="rect">
            <a:avLst/>
          </a:prstGeom>
        </p:spPr>
        <p:txBody>
          <a:bodyPr wrap="square">
            <a:spAutoFit/>
          </a:bodyPr>
          <a:lstStyle/>
          <a:p>
            <a:pPr algn="just"/>
            <a:r>
              <a:rPr lang="en-US" sz="2000" b="1" dirty="0" smtClean="0">
                <a:latin typeface="Arial" pitchFamily="34" charset="0"/>
                <a:cs typeface="Arial" pitchFamily="34" charset="0"/>
              </a:rPr>
              <a:t>Carrier frequency offset (CFO) </a:t>
            </a:r>
            <a:r>
              <a:rPr lang="en-US" sz="2000" dirty="0" smtClean="0">
                <a:latin typeface="Arial" pitchFamily="34" charset="0"/>
                <a:cs typeface="Arial" pitchFamily="34" charset="0"/>
              </a:rPr>
              <a:t>refers to a difference in frequency between the receiver clock with respect to the ‘correct’ frequency of carriers in a transmitted OFDM symbol.</a:t>
            </a:r>
            <a:endParaRPr lang="en-US" sz="2000" dirty="0">
              <a:latin typeface="Arial" pitchFamily="34" charset="0"/>
              <a:cs typeface="Arial" pitchFamily="34" charset="0"/>
            </a:endParaRPr>
          </a:p>
        </p:txBody>
      </p:sp>
      <p:sp>
        <p:nvSpPr>
          <p:cNvPr id="29" name="Rectangle 28"/>
          <p:cNvSpPr/>
          <p:nvPr/>
        </p:nvSpPr>
        <p:spPr>
          <a:xfrm>
            <a:off x="1143000" y="5029200"/>
            <a:ext cx="7696200" cy="1323439"/>
          </a:xfrm>
          <a:prstGeom prst="rect">
            <a:avLst/>
          </a:prstGeom>
        </p:spPr>
        <p:txBody>
          <a:bodyPr wrap="square">
            <a:spAutoFit/>
          </a:bodyPr>
          <a:lstStyle/>
          <a:p>
            <a:pPr algn="just"/>
            <a:r>
              <a:rPr lang="en-US" sz="2000" dirty="0" smtClean="0">
                <a:latin typeface="Arial" pitchFamily="34" charset="0"/>
                <a:cs typeface="Arial" pitchFamily="34" charset="0"/>
              </a:rPr>
              <a:t>CFO is commonly normalized by the sub-carrier frequency. The </a:t>
            </a:r>
            <a:r>
              <a:rPr lang="en-US" sz="2000" b="1" dirty="0" smtClean="0">
                <a:latin typeface="Arial" pitchFamily="34" charset="0"/>
                <a:cs typeface="Arial" pitchFamily="34" charset="0"/>
              </a:rPr>
              <a:t>integer CFO (IFO) </a:t>
            </a:r>
            <a:r>
              <a:rPr lang="en-US" sz="2000" dirty="0" smtClean="0">
                <a:latin typeface="Arial" pitchFamily="34" charset="0"/>
                <a:cs typeface="Arial" pitchFamily="34" charset="0"/>
              </a:rPr>
              <a:t>represents shifted subcarrier symbols in the frequency domain, while the </a:t>
            </a:r>
            <a:r>
              <a:rPr lang="en-US" sz="2000" b="1" dirty="0" smtClean="0">
                <a:latin typeface="Arial" pitchFamily="34" charset="0"/>
                <a:cs typeface="Arial" pitchFamily="34" charset="0"/>
              </a:rPr>
              <a:t>fractional CFO (FFO) </a:t>
            </a:r>
            <a:r>
              <a:rPr lang="en-US" sz="2000" dirty="0" smtClean="0">
                <a:latin typeface="Arial" pitchFamily="34" charset="0"/>
                <a:cs typeface="Arial" pitchFamily="34" charset="0"/>
              </a:rPr>
              <a:t>causes the interference between subcarriers</a:t>
            </a:r>
            <a:endParaRPr lang="en-US" sz="2000" b="1" dirty="0">
              <a:latin typeface="Arial" pitchFamily="34" charset="0"/>
              <a:cs typeface="Arial" pitchFamily="34" charset="0"/>
            </a:endParaRPr>
          </a:p>
        </p:txBody>
      </p:sp>
      <p:grpSp>
        <p:nvGrpSpPr>
          <p:cNvPr id="30" name="Group 24"/>
          <p:cNvGrpSpPr/>
          <p:nvPr/>
        </p:nvGrpSpPr>
        <p:grpSpPr>
          <a:xfrm>
            <a:off x="457200" y="4111824"/>
            <a:ext cx="609600" cy="609600"/>
            <a:chOff x="304800" y="1447800"/>
            <a:chExt cx="609600" cy="609600"/>
          </a:xfrm>
        </p:grpSpPr>
        <p:sp>
          <p:nvSpPr>
            <p:cNvPr id="31" name="Rounded Rectangle 30"/>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grpSp>
        <p:nvGrpSpPr>
          <p:cNvPr id="33" name="Group 27"/>
          <p:cNvGrpSpPr/>
          <p:nvPr/>
        </p:nvGrpSpPr>
        <p:grpSpPr>
          <a:xfrm>
            <a:off x="457200" y="5057239"/>
            <a:ext cx="609600" cy="609600"/>
            <a:chOff x="304800" y="1447800"/>
            <a:chExt cx="609600" cy="609600"/>
          </a:xfrm>
        </p:grpSpPr>
        <p:sp>
          <p:nvSpPr>
            <p:cNvPr id="34" name="Rounded Rectangle 33"/>
            <p:cNvSpPr/>
            <p:nvPr/>
          </p:nvSpPr>
          <p:spPr>
            <a:xfrm>
              <a:off x="304800" y="14478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2" descr="http://t3.gstatic.com/images?q=tbn:ANd9GcSkcK-Ezg-AHoScczxSMLAzyM5GeKaWBMY0-Aj6mPv9CTHwsWAAuw"/>
            <p:cNvPicPr>
              <a:picLocks noChangeAspect="1" noChangeArrowheads="1"/>
            </p:cNvPicPr>
            <p:nvPr/>
          </p:nvPicPr>
          <p:blipFill>
            <a:blip r:embed="rId3" cstate="print"/>
            <a:srcRect/>
            <a:stretch>
              <a:fillRect/>
            </a:stretch>
          </p:blipFill>
          <p:spPr bwMode="auto">
            <a:xfrm>
              <a:off x="362096" y="1524000"/>
              <a:ext cx="488804" cy="457200"/>
            </a:xfrm>
            <a:prstGeom prst="rect">
              <a:avLst/>
            </a:prstGeom>
            <a:noFill/>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p>
        </p:txBody>
      </p:sp>
      <p:sp>
        <p:nvSpPr>
          <p:cNvPr id="8" name="Rectangle 7"/>
          <p:cNvSpPr/>
          <p:nvPr/>
        </p:nvSpPr>
        <p:spPr>
          <a:xfrm>
            <a:off x="76200" y="1600200"/>
            <a:ext cx="8839200" cy="707886"/>
          </a:xfrm>
          <a:prstGeom prst="rect">
            <a:avLst/>
          </a:prstGeom>
        </p:spPr>
        <p:txBody>
          <a:bodyPr wrap="square">
            <a:spAutoFit/>
          </a:bodyPr>
          <a:lstStyle/>
          <a:p>
            <a:pPr marL="457200" indent="-457200" algn="just"/>
            <a:r>
              <a:rPr lang="en-US" sz="2000" dirty="0" smtClean="0">
                <a:latin typeface="Arial" pitchFamily="34" charset="0"/>
                <a:cs typeface="Arial" pitchFamily="34" charset="0"/>
              </a:rPr>
              <a:t>	Timing offset refers to differences in correct sample index and the actual sample index of received sample. </a:t>
            </a:r>
            <a:endParaRPr lang="en-US" sz="2000" dirty="0">
              <a:latin typeface="Arial" pitchFamily="34" charset="0"/>
              <a:cs typeface="Arial" pitchFamily="34" charset="0"/>
            </a:endParaRPr>
          </a:p>
        </p:txBody>
      </p:sp>
      <p:sp>
        <p:nvSpPr>
          <p:cNvPr id="16" name="Rectangle 15"/>
          <p:cNvSpPr/>
          <p:nvPr/>
        </p:nvSpPr>
        <p:spPr>
          <a:xfrm>
            <a:off x="533400" y="2895600"/>
            <a:ext cx="3886200" cy="1015663"/>
          </a:xfrm>
          <a:prstGeom prst="rect">
            <a:avLst/>
          </a:prstGeom>
        </p:spPr>
        <p:txBody>
          <a:bodyPr wrap="square">
            <a:spAutoFit/>
          </a:bodyPr>
          <a:lstStyle/>
          <a:p>
            <a:pPr algn="just"/>
            <a:r>
              <a:rPr lang="en-US" sz="2000" dirty="0" smtClean="0">
                <a:latin typeface="Arial" pitchFamily="34" charset="0"/>
                <a:cs typeface="Arial" pitchFamily="34" charset="0"/>
              </a:rPr>
              <a:t>Actual sample index is earlier than correct sample index leading to subcarrier rotation.</a:t>
            </a:r>
            <a:endParaRPr lang="en-US" sz="2000" dirty="0"/>
          </a:p>
        </p:txBody>
      </p:sp>
      <p:sp>
        <p:nvSpPr>
          <p:cNvPr id="17" name="Rectangle 16"/>
          <p:cNvSpPr/>
          <p:nvPr/>
        </p:nvSpPr>
        <p:spPr>
          <a:xfrm>
            <a:off x="533400" y="4724400"/>
            <a:ext cx="4343400" cy="707886"/>
          </a:xfrm>
          <a:prstGeom prst="rect">
            <a:avLst/>
          </a:prstGeom>
        </p:spPr>
        <p:txBody>
          <a:bodyPr wrap="square">
            <a:spAutoFit/>
          </a:bodyPr>
          <a:lstStyle/>
          <a:p>
            <a:r>
              <a:rPr lang="en-US" sz="2000" dirty="0" smtClean="0">
                <a:latin typeface="Arial" pitchFamily="34" charset="0"/>
                <a:cs typeface="Arial" pitchFamily="34" charset="0"/>
              </a:rPr>
              <a:t>Actual sample index is later than correct sample index resulting in ISI. </a:t>
            </a:r>
            <a:endParaRPr lang="en-US" sz="2000" dirty="0"/>
          </a:p>
        </p:txBody>
      </p:sp>
      <p:grpSp>
        <p:nvGrpSpPr>
          <p:cNvPr id="18" name="Group 17"/>
          <p:cNvGrpSpPr/>
          <p:nvPr/>
        </p:nvGrpSpPr>
        <p:grpSpPr>
          <a:xfrm>
            <a:off x="152400" y="1701463"/>
            <a:ext cx="381000" cy="381000"/>
            <a:chOff x="111456" y="1357952"/>
            <a:chExt cx="726744" cy="699448"/>
          </a:xfrm>
        </p:grpSpPr>
        <p:sp>
          <p:nvSpPr>
            <p:cNvPr id="19" name="Rounded Rectangle 1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2" name="Group 21"/>
          <p:cNvGrpSpPr/>
          <p:nvPr/>
        </p:nvGrpSpPr>
        <p:grpSpPr>
          <a:xfrm>
            <a:off x="152400" y="2971800"/>
            <a:ext cx="381000" cy="381000"/>
            <a:chOff x="111456" y="1357952"/>
            <a:chExt cx="726744" cy="699448"/>
          </a:xfrm>
        </p:grpSpPr>
        <p:sp>
          <p:nvSpPr>
            <p:cNvPr id="23" name="Rounded Rectangle 22"/>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5" name="Group 24"/>
          <p:cNvGrpSpPr/>
          <p:nvPr/>
        </p:nvGrpSpPr>
        <p:grpSpPr>
          <a:xfrm>
            <a:off x="152400" y="4800600"/>
            <a:ext cx="381000" cy="381000"/>
            <a:chOff x="111456" y="1357952"/>
            <a:chExt cx="726744" cy="699448"/>
          </a:xfrm>
        </p:grpSpPr>
        <p:sp>
          <p:nvSpPr>
            <p:cNvPr id="26" name="Rounded Rectangle 2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7"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30" name="Date Placeholder 29"/>
          <p:cNvSpPr>
            <a:spLocks noGrp="1"/>
          </p:cNvSpPr>
          <p:nvPr>
            <p:ph type="dt" sz="half" idx="14"/>
          </p:nvPr>
        </p:nvSpPr>
        <p:spPr/>
        <p:txBody>
          <a:bodyPr/>
          <a:lstStyle/>
          <a:p>
            <a:fld id="{1B28AC45-104A-40C7-B7C3-67136FF5AE71}" type="datetime4">
              <a:rPr lang="en-US" smtClean="0"/>
              <a:pPr/>
              <a:t>September 28,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19</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sp>
        <p:nvSpPr>
          <p:cNvPr id="33"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pic>
        <p:nvPicPr>
          <p:cNvPr id="1026" name="Picture 2"/>
          <p:cNvPicPr>
            <a:picLocks noChangeAspect="1" noChangeArrowheads="1"/>
          </p:cNvPicPr>
          <p:nvPr/>
        </p:nvPicPr>
        <p:blipFill>
          <a:blip r:embed="rId4"/>
          <a:srcRect/>
          <a:stretch>
            <a:fillRect/>
          </a:stretch>
        </p:blipFill>
        <p:spPr bwMode="auto">
          <a:xfrm>
            <a:off x="4648201" y="2286000"/>
            <a:ext cx="43434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22" name="Group 21"/>
          <p:cNvGrpSpPr/>
          <p:nvPr/>
        </p:nvGrpSpPr>
        <p:grpSpPr>
          <a:xfrm>
            <a:off x="1066800" y="990600"/>
            <a:ext cx="838200" cy="838200"/>
            <a:chOff x="838200" y="1752600"/>
            <a:chExt cx="838200" cy="838200"/>
          </a:xfrm>
        </p:grpSpPr>
        <p:sp>
          <p:nvSpPr>
            <p:cNvPr id="10" name="Rounded Rectangle 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6" name="Picture 2" descr="https://encrypted-tbn3.google.com/images?q=tbn:ANd9GcR1kBw_Fy0wI96TD5oP7HapAKYipGkutRsCudrzWbOivnZB4-8bjA"/>
            <p:cNvPicPr>
              <a:picLocks noChangeAspect="1" noChangeArrowheads="1"/>
            </p:cNvPicPr>
            <p:nvPr/>
          </p:nvPicPr>
          <p:blipFill>
            <a:blip r:embed="rId3"/>
            <a:srcRect/>
            <a:stretch>
              <a:fillRect/>
            </a:stretch>
          </p:blipFill>
          <p:spPr bwMode="auto">
            <a:xfrm>
              <a:off x="990600" y="1905000"/>
              <a:ext cx="533400" cy="565208"/>
            </a:xfrm>
            <a:prstGeom prst="rect">
              <a:avLst/>
            </a:prstGeom>
            <a:noFill/>
          </p:spPr>
        </p:pic>
      </p:grpSp>
      <p:sp>
        <p:nvSpPr>
          <p:cNvPr id="8" name="Rectangle 7"/>
          <p:cNvSpPr/>
          <p:nvPr/>
        </p:nvSpPr>
        <p:spPr>
          <a:xfrm>
            <a:off x="1981200" y="1066800"/>
            <a:ext cx="4414222" cy="646331"/>
          </a:xfrm>
          <a:prstGeom prst="rect">
            <a:avLst/>
          </a:prstGeom>
        </p:spPr>
        <p:txBody>
          <a:bodyPr wrap="none">
            <a:spAutoFit/>
          </a:bodyPr>
          <a:lstStyle/>
          <a:p>
            <a:r>
              <a:rPr lang="en-US" sz="3600" b="1" i="1" dirty="0" smtClean="0"/>
              <a:t>Research Introduction</a:t>
            </a:r>
          </a:p>
        </p:txBody>
      </p:sp>
      <p:grpSp>
        <p:nvGrpSpPr>
          <p:cNvPr id="26" name="Group 25"/>
          <p:cNvGrpSpPr/>
          <p:nvPr/>
        </p:nvGrpSpPr>
        <p:grpSpPr>
          <a:xfrm>
            <a:off x="1066800" y="32004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4"/>
            <a:srcRect/>
            <a:stretch>
              <a:fillRect/>
            </a:stretch>
          </p:blipFill>
          <p:spPr bwMode="auto">
            <a:xfrm>
              <a:off x="955345" y="3053688"/>
              <a:ext cx="595951" cy="533400"/>
            </a:xfrm>
            <a:prstGeom prst="rect">
              <a:avLst/>
            </a:prstGeom>
            <a:noFill/>
          </p:spPr>
        </p:pic>
      </p:grpSp>
      <p:sp>
        <p:nvSpPr>
          <p:cNvPr id="14" name="Rectangle 13"/>
          <p:cNvSpPr/>
          <p:nvPr/>
        </p:nvSpPr>
        <p:spPr>
          <a:xfrm>
            <a:off x="1981200" y="32766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981200" y="4267200"/>
            <a:ext cx="4541693" cy="646331"/>
          </a:xfrm>
          <a:prstGeom prst="rect">
            <a:avLst/>
          </a:prstGeom>
        </p:spPr>
        <p:txBody>
          <a:bodyPr wrap="none">
            <a:spAutoFit/>
          </a:bodyPr>
          <a:lstStyle/>
          <a:p>
            <a:r>
              <a:rPr lang="en-US" sz="3600" dirty="0" smtClean="0"/>
              <a:t>Research Contributions</a:t>
            </a:r>
          </a:p>
        </p:txBody>
      </p:sp>
      <p:grpSp>
        <p:nvGrpSpPr>
          <p:cNvPr id="25" name="Group 24"/>
          <p:cNvGrpSpPr/>
          <p:nvPr/>
        </p:nvGrpSpPr>
        <p:grpSpPr>
          <a:xfrm>
            <a:off x="1066800" y="5181600"/>
            <a:ext cx="838200" cy="838200"/>
            <a:chOff x="838200" y="5181600"/>
            <a:chExt cx="838200" cy="838200"/>
          </a:xfrm>
        </p:grpSpPr>
        <p:sp>
          <p:nvSpPr>
            <p:cNvPr id="19" name="Rounded Rectangle 1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72" name="Picture 8" descr="https://encrypted-tbn2.google.com/images?q=tbn:ANd9GcQY_2s48ogJnrrET6SF4ZiZ7T8CoTdwK5Oh5q7Ed2lyIQhNBvvZ_g"/>
            <p:cNvPicPr>
              <a:picLocks noChangeAspect="1" noChangeArrowheads="1"/>
            </p:cNvPicPr>
            <p:nvPr/>
          </p:nvPicPr>
          <p:blipFill>
            <a:blip r:embed="rId5"/>
            <a:srcRect/>
            <a:stretch>
              <a:fillRect/>
            </a:stretch>
          </p:blipFill>
          <p:spPr bwMode="auto">
            <a:xfrm>
              <a:off x="955344" y="5306704"/>
              <a:ext cx="609600" cy="609600"/>
            </a:xfrm>
            <a:prstGeom prst="rect">
              <a:avLst/>
            </a:prstGeom>
            <a:noFill/>
          </p:spPr>
        </p:pic>
      </p:grpSp>
      <p:sp>
        <p:nvSpPr>
          <p:cNvPr id="20" name="Rectangle 19"/>
          <p:cNvSpPr/>
          <p:nvPr/>
        </p:nvSpPr>
        <p:spPr>
          <a:xfrm>
            <a:off x="1981200" y="5221069"/>
            <a:ext cx="5670335" cy="646331"/>
          </a:xfrm>
          <a:prstGeom prst="rect">
            <a:avLst/>
          </a:prstGeom>
        </p:spPr>
        <p:txBody>
          <a:bodyPr wrap="none">
            <a:spAutoFit/>
          </a:bodyPr>
          <a:lstStyle/>
          <a:p>
            <a:r>
              <a:rPr lang="en-US" sz="3600" dirty="0" smtClean="0"/>
              <a:t>Conclusions and Future Work</a:t>
            </a:r>
            <a:endParaRPr lang="en-US" sz="3600" dirty="0"/>
          </a:p>
        </p:txBody>
      </p:sp>
      <p:grpSp>
        <p:nvGrpSpPr>
          <p:cNvPr id="23" name="Group 22"/>
          <p:cNvGrpSpPr/>
          <p:nvPr/>
        </p:nvGrpSpPr>
        <p:grpSpPr>
          <a:xfrm>
            <a:off x="1066800" y="4191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6"/>
            <a:srcRect/>
            <a:stretch>
              <a:fillRect/>
            </a:stretch>
          </p:blipFill>
          <p:spPr bwMode="auto">
            <a:xfrm>
              <a:off x="1184475" y="3847448"/>
              <a:ext cx="609600" cy="456612"/>
            </a:xfrm>
            <a:prstGeom prst="rect">
              <a:avLst/>
            </a:prstGeom>
            <a:noFill/>
          </p:spPr>
        </p:pic>
      </p:grpSp>
      <p:sp>
        <p:nvSpPr>
          <p:cNvPr id="24" name="Rectangle 23"/>
          <p:cNvSpPr/>
          <p:nvPr/>
        </p:nvSpPr>
        <p:spPr>
          <a:xfrm>
            <a:off x="3366165" y="1676400"/>
            <a:ext cx="2196435" cy="523220"/>
          </a:xfrm>
          <a:prstGeom prst="rect">
            <a:avLst/>
          </a:prstGeom>
        </p:spPr>
        <p:txBody>
          <a:bodyPr wrap="none">
            <a:spAutoFit/>
          </a:bodyPr>
          <a:lstStyle/>
          <a:p>
            <a:pPr marL="342900" indent="-342900">
              <a:buFont typeface="Wingdings" pitchFamily="2" charset="2"/>
              <a:buChar char="ü"/>
            </a:pPr>
            <a:r>
              <a:rPr lang="en-US" sz="2800" b="1" i="1" dirty="0" smtClean="0"/>
              <a:t>Motivation</a:t>
            </a:r>
          </a:p>
        </p:txBody>
      </p:sp>
      <p:sp>
        <p:nvSpPr>
          <p:cNvPr id="27" name="Rectangle 26"/>
          <p:cNvSpPr/>
          <p:nvPr/>
        </p:nvSpPr>
        <p:spPr>
          <a:xfrm>
            <a:off x="3324844" y="2143780"/>
            <a:ext cx="1933543" cy="523220"/>
          </a:xfrm>
          <a:prstGeom prst="rect">
            <a:avLst/>
          </a:prstGeom>
        </p:spPr>
        <p:txBody>
          <a:bodyPr wrap="none">
            <a:spAutoFit/>
          </a:bodyPr>
          <a:lstStyle/>
          <a:p>
            <a:pPr marL="342900" indent="-342900">
              <a:buFont typeface="Wingdings" pitchFamily="2" charset="2"/>
              <a:buChar char="ü"/>
            </a:pPr>
            <a:r>
              <a:rPr lang="en-US" sz="2800" b="1" i="1" dirty="0" smtClean="0"/>
              <a:t>Objective</a:t>
            </a:r>
          </a:p>
        </p:txBody>
      </p:sp>
      <p:sp>
        <p:nvSpPr>
          <p:cNvPr id="28" name="Rectangle 27"/>
          <p:cNvSpPr/>
          <p:nvPr/>
        </p:nvSpPr>
        <p:spPr>
          <a:xfrm>
            <a:off x="3276600" y="2600980"/>
            <a:ext cx="2542556" cy="523220"/>
          </a:xfrm>
          <a:prstGeom prst="rect">
            <a:avLst/>
          </a:prstGeom>
        </p:spPr>
        <p:txBody>
          <a:bodyPr wrap="none">
            <a:spAutoFit/>
          </a:bodyPr>
          <a:lstStyle/>
          <a:p>
            <a:pPr marL="342900" indent="-342900">
              <a:buFont typeface="Wingdings" pitchFamily="2" charset="2"/>
              <a:buChar char="ü"/>
            </a:pPr>
            <a:r>
              <a:rPr lang="en-US" sz="2800" b="1" i="1" dirty="0" smtClean="0"/>
              <a:t>Contributions</a:t>
            </a:r>
          </a:p>
        </p:txBody>
      </p:sp>
      <p:sp>
        <p:nvSpPr>
          <p:cNvPr id="41" name="Date Placeholder 40"/>
          <p:cNvSpPr>
            <a:spLocks noGrp="1"/>
          </p:cNvSpPr>
          <p:nvPr>
            <p:ph type="dt" sz="half" idx="14"/>
          </p:nvPr>
        </p:nvSpPr>
        <p:spPr/>
        <p:txBody>
          <a:bodyPr/>
          <a:lstStyle/>
          <a:p>
            <a:fld id="{B0112A3C-D836-4178-9F00-E05925A9BC02}" type="datetime4">
              <a:rPr lang="en-US" smtClean="0"/>
              <a:pPr/>
              <a:t>September 28, 2015</a:t>
            </a:fld>
            <a:endParaRPr lang="en-US" dirty="0"/>
          </a:p>
        </p:txBody>
      </p:sp>
      <p:sp>
        <p:nvSpPr>
          <p:cNvPr id="42" name="Slide Number Placeholder 41"/>
          <p:cNvSpPr>
            <a:spLocks noGrp="1"/>
          </p:cNvSpPr>
          <p:nvPr>
            <p:ph type="sldNum" sz="quarter" idx="15"/>
          </p:nvPr>
        </p:nvSpPr>
        <p:spPr/>
        <p:txBody>
          <a:bodyPr/>
          <a:lstStyle/>
          <a:p>
            <a:fld id="{8602B8DB-2F9B-4747-B883-1E2ED0C5C15F}" type="slidenum">
              <a:rPr lang="en-US" smtClean="0"/>
              <a:pPr/>
              <a:t>2</a:t>
            </a:fld>
            <a:endParaRPr lang="en-US"/>
          </a:p>
        </p:txBody>
      </p:sp>
      <p:sp>
        <p:nvSpPr>
          <p:cNvPr id="43" name="Footer Placeholder 42"/>
          <p:cNvSpPr>
            <a:spLocks noGrp="1"/>
          </p:cNvSpPr>
          <p:nvPr>
            <p:ph type="ftr" sz="quarter" idx="16"/>
          </p:nvPr>
        </p:nvSpPr>
        <p:spPr/>
        <p:txBody>
          <a:bodyPr/>
          <a:lstStyle/>
          <a:p>
            <a:r>
              <a:rPr lang="en-US" smtClean="0"/>
              <a:t>Techniques for Multi-Standard Cognitive Radios on FPGAs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i="1" dirty="0" smtClean="0"/>
              <a:t>OFDM</a:t>
            </a:r>
          </a:p>
        </p:txBody>
      </p:sp>
      <p:sp>
        <p:nvSpPr>
          <p:cNvPr id="8" name="Rectangle 7"/>
          <p:cNvSpPr/>
          <p:nvPr/>
        </p:nvSpPr>
        <p:spPr>
          <a:xfrm>
            <a:off x="1066800" y="1425714"/>
            <a:ext cx="7315200" cy="707886"/>
          </a:xfrm>
          <a:prstGeom prst="rect">
            <a:avLst/>
          </a:prstGeom>
        </p:spPr>
        <p:txBody>
          <a:bodyPr wrap="square">
            <a:spAutoFit/>
          </a:bodyPr>
          <a:lstStyle/>
          <a:p>
            <a:pPr algn="just"/>
            <a:r>
              <a:rPr lang="en-US" sz="2000" dirty="0" smtClean="0">
                <a:latin typeface="Arial" pitchFamily="34" charset="0"/>
                <a:cs typeface="Arial" pitchFamily="34" charset="0"/>
              </a:rPr>
              <a:t>Frequency offset introduces the loss of </a:t>
            </a:r>
            <a:r>
              <a:rPr lang="en-US" sz="2000" dirty="0" err="1" smtClean="0">
                <a:latin typeface="Arial" pitchFamily="34" charset="0"/>
                <a:cs typeface="Arial" pitchFamily="34" charset="0"/>
              </a:rPr>
              <a:t>orthogonality</a:t>
            </a:r>
            <a:r>
              <a:rPr lang="en-US" sz="2000" dirty="0" smtClean="0">
                <a:latin typeface="Arial" pitchFamily="34" charset="0"/>
                <a:cs typeface="Arial" pitchFamily="34" charset="0"/>
              </a:rPr>
              <a:t> between the sub-symbols, significantly degrades system performance</a:t>
            </a:r>
            <a:endParaRPr lang="en-US" sz="2000" dirty="0"/>
          </a:p>
        </p:txBody>
      </p:sp>
      <p:pic>
        <p:nvPicPr>
          <p:cNvPr id="9" name="Picture 2"/>
          <p:cNvPicPr>
            <a:picLocks noChangeAspect="1" noChangeArrowheads="1"/>
          </p:cNvPicPr>
          <p:nvPr/>
        </p:nvPicPr>
        <p:blipFill>
          <a:blip r:embed="rId3"/>
          <a:srcRect/>
          <a:stretch>
            <a:fillRect/>
          </a:stretch>
        </p:blipFill>
        <p:spPr bwMode="auto">
          <a:xfrm>
            <a:off x="381000" y="3048000"/>
            <a:ext cx="4343400" cy="2331652"/>
          </a:xfrm>
          <a:prstGeom prst="rect">
            <a:avLst/>
          </a:prstGeom>
          <a:noFill/>
          <a:ln w="9525">
            <a:noFill/>
            <a:miter lim="800000"/>
            <a:headEnd/>
            <a:tailEnd/>
          </a:ln>
          <a:effectLst/>
        </p:spPr>
      </p:pic>
      <p:grpSp>
        <p:nvGrpSpPr>
          <p:cNvPr id="10" name="Group 9"/>
          <p:cNvGrpSpPr/>
          <p:nvPr/>
        </p:nvGrpSpPr>
        <p:grpSpPr>
          <a:xfrm>
            <a:off x="533400" y="1501914"/>
            <a:ext cx="457200" cy="457200"/>
            <a:chOff x="111456" y="1357952"/>
            <a:chExt cx="726744" cy="699448"/>
          </a:xfrm>
        </p:grpSpPr>
        <p:sp>
          <p:nvSpPr>
            <p:cNvPr id="11" name="Rounded Rectangle 1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6" name="Date Placeholder 15"/>
          <p:cNvSpPr>
            <a:spLocks noGrp="1"/>
          </p:cNvSpPr>
          <p:nvPr>
            <p:ph type="dt" sz="half" idx="14"/>
          </p:nvPr>
        </p:nvSpPr>
        <p:spPr/>
        <p:txBody>
          <a:bodyPr/>
          <a:lstStyle/>
          <a:p>
            <a:fld id="{5E10AC83-85FE-4B6E-B220-61F8346DDB91}" type="datetime4">
              <a:rPr lang="en-US" smtClean="0"/>
              <a:pPr/>
              <a:t>September 28, 2015</a:t>
            </a:fld>
            <a:endParaRPr lang="en-US" dirty="0"/>
          </a:p>
        </p:txBody>
      </p:sp>
      <p:sp>
        <p:nvSpPr>
          <p:cNvPr id="17" name="Slide Number Placeholder 16"/>
          <p:cNvSpPr>
            <a:spLocks noGrp="1"/>
          </p:cNvSpPr>
          <p:nvPr>
            <p:ph type="sldNum" sz="quarter" idx="15"/>
          </p:nvPr>
        </p:nvSpPr>
        <p:spPr/>
        <p:txBody>
          <a:bodyPr/>
          <a:lstStyle/>
          <a:p>
            <a:fld id="{8602B8DB-2F9B-4747-B883-1E2ED0C5C15F}" type="slidenum">
              <a:rPr lang="en-US" smtClean="0"/>
              <a:pPr/>
              <a:t>20</a:t>
            </a:fld>
            <a:endParaRPr lang="en-US"/>
          </a:p>
        </p:txBody>
      </p:sp>
      <p:sp>
        <p:nvSpPr>
          <p:cNvPr id="18" name="Footer Placeholder 17"/>
          <p:cNvSpPr>
            <a:spLocks noGrp="1"/>
          </p:cNvSpPr>
          <p:nvPr>
            <p:ph type="ftr" sz="quarter" idx="16"/>
          </p:nvPr>
        </p:nvSpPr>
        <p:spPr/>
        <p:txBody>
          <a:bodyPr/>
          <a:lstStyle/>
          <a:p>
            <a:r>
              <a:rPr lang="en-US" smtClean="0"/>
              <a:t>Techniques for Multi-Standard Cognitive Radios on FPGAs</a:t>
            </a:r>
            <a:endParaRPr lang="en-US"/>
          </a:p>
        </p:txBody>
      </p:sp>
      <p:sp>
        <p:nvSpPr>
          <p:cNvPr id="19"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OFDM </a:t>
            </a:r>
            <a:r>
              <a:rPr lang="en-US" sz="2000" b="1" dirty="0" err="1" smtClean="0">
                <a:latin typeface="Arial" pitchFamily="34" charset="0"/>
                <a:cs typeface="Arial" pitchFamily="34" charset="0"/>
              </a:rPr>
              <a:t>Synchonisation</a:t>
            </a:r>
            <a:endParaRPr lang="en-US" sz="2000" dirty="0" smtClean="0">
              <a:latin typeface="Arial" pitchFamily="34" charset="0"/>
              <a:cs typeface="Arial" pitchFamily="34" charset="0"/>
            </a:endParaRPr>
          </a:p>
          <a:p>
            <a:endParaRPr lang="en-US" dirty="0"/>
          </a:p>
        </p:txBody>
      </p:sp>
      <p:pic>
        <p:nvPicPr>
          <p:cNvPr id="2050" name="Picture 2"/>
          <p:cNvPicPr>
            <a:picLocks noChangeAspect="1" noChangeArrowheads="1"/>
          </p:cNvPicPr>
          <p:nvPr/>
        </p:nvPicPr>
        <p:blipFill>
          <a:blip r:embed="rId5"/>
          <a:srcRect/>
          <a:stretch>
            <a:fillRect/>
          </a:stretch>
        </p:blipFill>
        <p:spPr bwMode="auto">
          <a:xfrm>
            <a:off x="4724400" y="2133287"/>
            <a:ext cx="4191000" cy="41913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OFDM</a:t>
            </a:r>
            <a:endParaRPr lang="en-US" dirty="0"/>
          </a:p>
        </p:txBody>
      </p:sp>
      <p:pic>
        <p:nvPicPr>
          <p:cNvPr id="2050" name="Picture 2"/>
          <p:cNvPicPr>
            <a:picLocks noChangeAspect="1" noChangeArrowheads="1"/>
          </p:cNvPicPr>
          <p:nvPr/>
        </p:nvPicPr>
        <p:blipFill>
          <a:blip r:embed="rId3"/>
          <a:srcRect/>
          <a:stretch>
            <a:fillRect/>
          </a:stretch>
        </p:blipFill>
        <p:spPr bwMode="auto">
          <a:xfrm>
            <a:off x="1905000" y="2276067"/>
            <a:ext cx="5105400" cy="3819933"/>
          </a:xfrm>
          <a:prstGeom prst="rect">
            <a:avLst/>
          </a:prstGeom>
          <a:noFill/>
          <a:ln w="9525">
            <a:noFill/>
            <a:miter lim="800000"/>
            <a:headEnd/>
            <a:tailEnd/>
          </a:ln>
          <a:effectLst/>
        </p:spPr>
      </p:pic>
      <p:sp>
        <p:nvSpPr>
          <p:cNvPr id="9" name="Rectangle 8"/>
          <p:cNvSpPr/>
          <p:nvPr/>
        </p:nvSpPr>
        <p:spPr>
          <a:xfrm>
            <a:off x="990600" y="1676400"/>
            <a:ext cx="7467600" cy="400110"/>
          </a:xfrm>
          <a:prstGeom prst="rect">
            <a:avLst/>
          </a:prstGeom>
        </p:spPr>
        <p:txBody>
          <a:bodyPr wrap="square">
            <a:spAutoFit/>
          </a:bodyPr>
          <a:lstStyle/>
          <a:p>
            <a:pPr marL="347663" indent="-347663"/>
            <a:r>
              <a:rPr lang="en-US" sz="2000" dirty="0" smtClean="0">
                <a:latin typeface="Arial" pitchFamily="34" charset="0"/>
                <a:cs typeface="Arial" pitchFamily="34" charset="0"/>
              </a:rPr>
              <a:t>Applying window filter can reduce side lobes of OFDM signals</a:t>
            </a:r>
            <a:endParaRPr lang="en-US" sz="2000" dirty="0">
              <a:latin typeface="Arial" pitchFamily="34" charset="0"/>
              <a:cs typeface="Arial" pitchFamily="34" charset="0"/>
            </a:endParaRPr>
          </a:p>
        </p:txBody>
      </p:sp>
      <p:sp>
        <p:nvSpPr>
          <p:cNvPr id="11" name="Date Placeholder 10"/>
          <p:cNvSpPr>
            <a:spLocks noGrp="1"/>
          </p:cNvSpPr>
          <p:nvPr>
            <p:ph type="dt" sz="half" idx="14"/>
          </p:nvPr>
        </p:nvSpPr>
        <p:spPr/>
        <p:txBody>
          <a:bodyPr/>
          <a:lstStyle/>
          <a:p>
            <a:fld id="{0E55C6FA-1BB5-4A3F-A79A-6692BF50AF5A}" type="datetime4">
              <a:rPr lang="en-US" smtClean="0"/>
              <a:pPr/>
              <a:t>September 28, 2015</a:t>
            </a:fld>
            <a:endParaRPr lang="en-US" dirty="0"/>
          </a:p>
        </p:txBody>
      </p:sp>
      <p:sp>
        <p:nvSpPr>
          <p:cNvPr id="12" name="Slide Number Placeholder 11"/>
          <p:cNvSpPr>
            <a:spLocks noGrp="1"/>
          </p:cNvSpPr>
          <p:nvPr>
            <p:ph type="sldNum" sz="quarter" idx="15"/>
          </p:nvPr>
        </p:nvSpPr>
        <p:spPr/>
        <p:txBody>
          <a:bodyPr/>
          <a:lstStyle/>
          <a:p>
            <a:fld id="{8602B8DB-2F9B-4747-B883-1E2ED0C5C15F}" type="slidenum">
              <a:rPr lang="en-US" smtClean="0"/>
              <a:pPr/>
              <a:t>21</a:t>
            </a:fld>
            <a:endParaRPr lang="en-US"/>
          </a:p>
        </p:txBody>
      </p:sp>
      <p:sp>
        <p:nvSpPr>
          <p:cNvPr id="13" name="Footer Placeholder 12"/>
          <p:cNvSpPr>
            <a:spLocks noGrp="1"/>
          </p:cNvSpPr>
          <p:nvPr>
            <p:ph type="ftr" sz="quarter" idx="16"/>
          </p:nvPr>
        </p:nvSpPr>
        <p:spPr/>
        <p:txBody>
          <a:bodyPr/>
          <a:lstStyle/>
          <a:p>
            <a:r>
              <a:rPr lang="en-US" smtClean="0"/>
              <a:t>Techniques for Multi-Standard Cognitive Radios on FPGAs</a:t>
            </a:r>
            <a:endParaRPr lang="en-US"/>
          </a:p>
        </p:txBody>
      </p:sp>
      <p:grpSp>
        <p:nvGrpSpPr>
          <p:cNvPr id="8" name="Group 7"/>
          <p:cNvGrpSpPr/>
          <p:nvPr/>
        </p:nvGrpSpPr>
        <p:grpSpPr>
          <a:xfrm>
            <a:off x="632791" y="1676400"/>
            <a:ext cx="357809" cy="381000"/>
            <a:chOff x="111456" y="1357952"/>
            <a:chExt cx="726744" cy="699448"/>
          </a:xfrm>
        </p:grpSpPr>
        <p:sp>
          <p:nvSpPr>
            <p:cNvPr id="10" name="Rounded Rectangle 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5" name="Rectangle 14"/>
          <p:cNvSpPr/>
          <p:nvPr/>
        </p:nvSpPr>
        <p:spPr>
          <a:xfrm>
            <a:off x="1031849" y="1143000"/>
            <a:ext cx="4073551" cy="400110"/>
          </a:xfrm>
          <a:prstGeom prst="rect">
            <a:avLst/>
          </a:prstGeom>
        </p:spPr>
        <p:txBody>
          <a:bodyPr wrap="none">
            <a:spAutoFit/>
          </a:bodyPr>
          <a:lstStyle/>
          <a:p>
            <a:r>
              <a:rPr lang="en-US" sz="2000" dirty="0" smtClean="0">
                <a:latin typeface="Arial" pitchFamily="34" charset="0"/>
                <a:cs typeface="Arial" pitchFamily="34" charset="0"/>
              </a:rPr>
              <a:t>OFDM has large spectral leakage</a:t>
            </a:r>
            <a:endParaRPr lang="en-US" sz="2000" dirty="0">
              <a:latin typeface="Arial" pitchFamily="34" charset="0"/>
              <a:cs typeface="Arial" pitchFamily="34" charset="0"/>
            </a:endParaRPr>
          </a:p>
        </p:txBody>
      </p:sp>
      <p:grpSp>
        <p:nvGrpSpPr>
          <p:cNvPr id="16" name="Group 15"/>
          <p:cNvGrpSpPr/>
          <p:nvPr/>
        </p:nvGrpSpPr>
        <p:grpSpPr>
          <a:xfrm>
            <a:off x="632791" y="1143000"/>
            <a:ext cx="357809" cy="381000"/>
            <a:chOff x="111456" y="1357952"/>
            <a:chExt cx="726744" cy="699448"/>
          </a:xfrm>
        </p:grpSpPr>
        <p:sp>
          <p:nvSpPr>
            <p:cNvPr id="17" name="Rounded Rectangle 1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Field </a:t>
            </a:r>
            <a:r>
              <a:rPr lang="en-US" sz="4000" b="1" i="1" dirty="0" err="1" smtClean="0"/>
              <a:t>Programable</a:t>
            </a:r>
            <a:r>
              <a:rPr lang="en-US" sz="4000" b="1" i="1" dirty="0" smtClean="0"/>
              <a:t> Gate Array (FPGA)</a:t>
            </a:r>
          </a:p>
        </p:txBody>
      </p:sp>
      <p:sp>
        <p:nvSpPr>
          <p:cNvPr id="8" name="Rectangle 7"/>
          <p:cNvSpPr/>
          <p:nvPr/>
        </p:nvSpPr>
        <p:spPr>
          <a:xfrm>
            <a:off x="1524000" y="1143000"/>
            <a:ext cx="7391400" cy="707886"/>
          </a:xfrm>
          <a:prstGeom prst="rect">
            <a:avLst/>
          </a:prstGeom>
        </p:spPr>
        <p:txBody>
          <a:bodyPr wrap="square">
            <a:spAutoFit/>
          </a:bodyPr>
          <a:lstStyle/>
          <a:p>
            <a:pPr algn="just"/>
            <a:r>
              <a:rPr lang="en-US" sz="2000" dirty="0" smtClean="0">
                <a:latin typeface="Arial" pitchFamily="34" charset="0"/>
                <a:cs typeface="Arial" pitchFamily="34" charset="0"/>
              </a:rPr>
              <a:t>FPGAs are an attractive platform for digital circuit implementation in particularly for CR research.</a:t>
            </a:r>
          </a:p>
        </p:txBody>
      </p:sp>
      <p:sp>
        <p:nvSpPr>
          <p:cNvPr id="9" name="Rectangle 8"/>
          <p:cNvSpPr/>
          <p:nvPr/>
        </p:nvSpPr>
        <p:spPr>
          <a:xfrm>
            <a:off x="1524000" y="3255468"/>
            <a:ext cx="7239000" cy="1169551"/>
          </a:xfrm>
          <a:prstGeom prst="rect">
            <a:avLst/>
          </a:prstGeom>
        </p:spPr>
        <p:txBody>
          <a:bodyPr wrap="square">
            <a:spAutoFit/>
          </a:bodyPr>
          <a:lstStyle/>
          <a:p>
            <a:pPr marL="347663" indent="-347663">
              <a:spcAft>
                <a:spcPts val="1200"/>
              </a:spcAft>
            </a:pPr>
            <a:r>
              <a:rPr lang="en-US" sz="2000" dirty="0" smtClean="0">
                <a:latin typeface="Arial" pitchFamily="34" charset="0"/>
                <a:cs typeface="Arial" pitchFamily="34" charset="0"/>
              </a:rPr>
              <a:t>Power Consumption on FPGA:</a:t>
            </a:r>
          </a:p>
          <a:p>
            <a:pPr marL="347663" indent="-347663"/>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total</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devicestatic</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designstatic</a:t>
            </a:r>
            <a:r>
              <a:rPr lang="en-US" sz="2000" i="1"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i="1" dirty="0" err="1" smtClean="0">
                <a:latin typeface="Arial" pitchFamily="34" charset="0"/>
                <a:cs typeface="Arial" pitchFamily="34" charset="0"/>
              </a:rPr>
              <a:t>P</a:t>
            </a:r>
            <a:r>
              <a:rPr lang="en-US" sz="2000" i="1" baseline="-25000" dirty="0" err="1" smtClean="0">
                <a:latin typeface="Arial" pitchFamily="34" charset="0"/>
                <a:cs typeface="Arial" pitchFamily="34" charset="0"/>
              </a:rPr>
              <a:t>dynamic</a:t>
            </a:r>
            <a:endParaRPr lang="en-US" sz="2000" dirty="0" smtClean="0">
              <a:latin typeface="Arial" pitchFamily="34" charset="0"/>
              <a:cs typeface="Arial" pitchFamily="34" charset="0"/>
            </a:endParaRPr>
          </a:p>
          <a:p>
            <a:pPr marL="347663" indent="-347663">
              <a:buFont typeface="Wingdings" pitchFamily="2" charset="2"/>
              <a:buChar char="Ø"/>
            </a:pPr>
            <a:endParaRPr lang="en-US" sz="2000" dirty="0" smtClean="0"/>
          </a:p>
        </p:txBody>
      </p:sp>
      <p:sp>
        <p:nvSpPr>
          <p:cNvPr id="12" name="Rectangle 11"/>
          <p:cNvSpPr/>
          <p:nvPr/>
        </p:nvSpPr>
        <p:spPr>
          <a:xfrm>
            <a:off x="1524000" y="4419600"/>
            <a:ext cx="7315200" cy="400110"/>
          </a:xfrm>
          <a:prstGeom prst="rect">
            <a:avLst/>
          </a:prstGeom>
        </p:spPr>
        <p:txBody>
          <a:bodyPr wrap="square">
            <a:spAutoFit/>
          </a:bodyPr>
          <a:lstStyle/>
          <a:p>
            <a:pPr marL="347663" indent="-347663"/>
            <a:r>
              <a:rPr lang="en-US" sz="2000" dirty="0" smtClean="0">
                <a:latin typeface="Arial" pitchFamily="34" charset="0"/>
                <a:cs typeface="Arial" pitchFamily="34" charset="0"/>
              </a:rPr>
              <a:t>Dynamic power dissipation :</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697" name="Picture 1"/>
          <p:cNvPicPr>
            <a:picLocks noChangeAspect="1" noChangeArrowheads="1"/>
          </p:cNvPicPr>
          <p:nvPr/>
        </p:nvPicPr>
        <p:blipFill>
          <a:blip r:embed="rId3" cstate="print"/>
          <a:srcRect/>
          <a:stretch>
            <a:fillRect/>
          </a:stretch>
        </p:blipFill>
        <p:spPr bwMode="auto">
          <a:xfrm>
            <a:off x="1676400" y="4911157"/>
            <a:ext cx="3886200" cy="876112"/>
          </a:xfrm>
          <a:prstGeom prst="rect">
            <a:avLst/>
          </a:prstGeom>
          <a:noFill/>
          <a:ln w="9525">
            <a:noFill/>
            <a:miter lim="800000"/>
            <a:headEnd/>
            <a:tailEnd/>
          </a:ln>
          <a:effectLst/>
        </p:spPr>
      </p:pic>
      <p:grpSp>
        <p:nvGrpSpPr>
          <p:cNvPr id="17" name="Group 16"/>
          <p:cNvGrpSpPr/>
          <p:nvPr/>
        </p:nvGrpSpPr>
        <p:grpSpPr>
          <a:xfrm>
            <a:off x="838200" y="3128131"/>
            <a:ext cx="609600" cy="609600"/>
            <a:chOff x="228600" y="2438400"/>
            <a:chExt cx="609600" cy="609600"/>
          </a:xfrm>
        </p:grpSpPr>
        <p:sp>
          <p:nvSpPr>
            <p:cNvPr id="15" name="Rounded Rectangle 14"/>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2" descr="https://encrypted-tbn2.google.com/images?q=tbn:ANd9GcQSTipPAaWm-26nFgMVEqE-crm0VFdfcM5yTYs8qfp5u_A57IjIdw"/>
            <p:cNvPicPr>
              <a:picLocks noChangeAspect="1" noChangeArrowheads="1"/>
            </p:cNvPicPr>
            <p:nvPr/>
          </p:nvPicPr>
          <p:blipFill>
            <a:blip r:embed="rId4" cstate="print"/>
            <a:srcRect/>
            <a:stretch>
              <a:fillRect/>
            </a:stretch>
          </p:blipFill>
          <p:spPr bwMode="auto">
            <a:xfrm>
              <a:off x="342900" y="2552700"/>
              <a:ext cx="381000" cy="381000"/>
            </a:xfrm>
            <a:prstGeom prst="rect">
              <a:avLst/>
            </a:prstGeom>
            <a:noFill/>
          </p:spPr>
        </p:pic>
      </p:grpSp>
      <p:grpSp>
        <p:nvGrpSpPr>
          <p:cNvPr id="18" name="Group 17"/>
          <p:cNvGrpSpPr/>
          <p:nvPr/>
        </p:nvGrpSpPr>
        <p:grpSpPr>
          <a:xfrm>
            <a:off x="838200" y="4343400"/>
            <a:ext cx="609600" cy="609600"/>
            <a:chOff x="228600" y="2438400"/>
            <a:chExt cx="609600" cy="609600"/>
          </a:xfrm>
        </p:grpSpPr>
        <p:sp>
          <p:nvSpPr>
            <p:cNvPr id="19" name="Rounded Rectangle 18"/>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2.google.com/images?q=tbn:ANd9GcQSTipPAaWm-26nFgMVEqE-crm0VFdfcM5yTYs8qfp5u_A57IjIdw"/>
            <p:cNvPicPr>
              <a:picLocks noChangeAspect="1" noChangeArrowheads="1"/>
            </p:cNvPicPr>
            <p:nvPr/>
          </p:nvPicPr>
          <p:blipFill>
            <a:blip r:embed="rId4" cstate="print"/>
            <a:srcRect/>
            <a:stretch>
              <a:fillRect/>
            </a:stretch>
          </p:blipFill>
          <p:spPr bwMode="auto">
            <a:xfrm>
              <a:off x="342900" y="2552700"/>
              <a:ext cx="381000" cy="381000"/>
            </a:xfrm>
            <a:prstGeom prst="rect">
              <a:avLst/>
            </a:prstGeom>
            <a:noFill/>
          </p:spPr>
        </p:pic>
      </p:grpSp>
      <p:grpSp>
        <p:nvGrpSpPr>
          <p:cNvPr id="25" name="Group 24"/>
          <p:cNvGrpSpPr/>
          <p:nvPr/>
        </p:nvGrpSpPr>
        <p:grpSpPr>
          <a:xfrm>
            <a:off x="838200" y="1143000"/>
            <a:ext cx="609600" cy="609600"/>
            <a:chOff x="838200" y="990600"/>
            <a:chExt cx="609600" cy="609600"/>
          </a:xfrm>
        </p:grpSpPr>
        <p:sp>
          <p:nvSpPr>
            <p:cNvPr id="22" name="Rounded Rectangle 21"/>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820" name="Picture 4" descr="http://t1.gstatic.com/images?q=tbn:ANd9GcS4S5APMXda-jyCcHPFZV4itB0vXfgN48sR0DXv26QESCGtx2Kp6Q"/>
            <p:cNvPicPr>
              <a:picLocks noChangeAspect="1" noChangeArrowheads="1"/>
            </p:cNvPicPr>
            <p:nvPr/>
          </p:nvPicPr>
          <p:blipFill>
            <a:blip r:embed="rId5" cstate="print"/>
            <a:srcRect/>
            <a:stretch>
              <a:fillRect/>
            </a:stretch>
          </p:blipFill>
          <p:spPr bwMode="auto">
            <a:xfrm>
              <a:off x="939800" y="1104900"/>
              <a:ext cx="409092" cy="381000"/>
            </a:xfrm>
            <a:prstGeom prst="rect">
              <a:avLst/>
            </a:prstGeom>
            <a:noFill/>
          </p:spPr>
        </p:pic>
      </p:grpSp>
      <p:sp>
        <p:nvSpPr>
          <p:cNvPr id="21" name="Rectangle 20"/>
          <p:cNvSpPr/>
          <p:nvPr/>
        </p:nvSpPr>
        <p:spPr>
          <a:xfrm>
            <a:off x="1828800" y="1828800"/>
            <a:ext cx="7315200" cy="1015663"/>
          </a:xfrm>
          <a:prstGeom prst="rect">
            <a:avLst/>
          </a:prstGeom>
        </p:spPr>
        <p:txBody>
          <a:bodyPr wrap="square">
            <a:spAutoFit/>
          </a:bodyPr>
          <a:lstStyle/>
          <a:p>
            <a:pPr marL="347663" indent="-347663">
              <a:buFont typeface="Wingdings" pitchFamily="2" charset="2"/>
              <a:buChar char="ü"/>
            </a:pPr>
            <a:r>
              <a:rPr lang="en-US" sz="2000" dirty="0" smtClean="0">
                <a:latin typeface="Arial" pitchFamily="34" charset="0"/>
                <a:cs typeface="Arial" pitchFamily="34" charset="0"/>
              </a:rPr>
              <a:t>High performance</a:t>
            </a:r>
          </a:p>
          <a:p>
            <a:pPr marL="347663" indent="-347663">
              <a:buFont typeface="Wingdings" pitchFamily="2" charset="2"/>
              <a:buChar char="ü"/>
            </a:pPr>
            <a:r>
              <a:rPr lang="en-US" sz="2000" dirty="0" smtClean="0">
                <a:latin typeface="Arial" pitchFamily="34" charset="0"/>
                <a:cs typeface="Arial" pitchFamily="34" charset="0"/>
              </a:rPr>
              <a:t>Low power</a:t>
            </a:r>
          </a:p>
          <a:p>
            <a:pPr marL="347663" indent="-347663">
              <a:buFont typeface="Wingdings" pitchFamily="2" charset="2"/>
              <a:buChar char="ü"/>
            </a:pPr>
            <a:r>
              <a:rPr lang="en-US" sz="2000" dirty="0" smtClean="0">
                <a:latin typeface="Arial" pitchFamily="34" charset="0"/>
                <a:cs typeface="Arial" pitchFamily="34" charset="0"/>
              </a:rPr>
              <a:t>Flexibility</a:t>
            </a:r>
          </a:p>
        </p:txBody>
      </p:sp>
      <p:sp>
        <p:nvSpPr>
          <p:cNvPr id="26" name="Date Placeholder 25"/>
          <p:cNvSpPr>
            <a:spLocks noGrp="1"/>
          </p:cNvSpPr>
          <p:nvPr>
            <p:ph type="dt" sz="half" idx="14"/>
          </p:nvPr>
        </p:nvSpPr>
        <p:spPr/>
        <p:txBody>
          <a:bodyPr/>
          <a:lstStyle/>
          <a:p>
            <a:fld id="{1478F005-7877-484F-B02C-9969B3D4457C}" type="datetime4">
              <a:rPr lang="en-US" smtClean="0"/>
              <a:pPr/>
              <a:t>September 28, 2015</a:t>
            </a:fld>
            <a:endParaRPr lang="en-US" dirty="0"/>
          </a:p>
        </p:txBody>
      </p:sp>
      <p:sp>
        <p:nvSpPr>
          <p:cNvPr id="27" name="Slide Number Placeholder 26"/>
          <p:cNvSpPr>
            <a:spLocks noGrp="1"/>
          </p:cNvSpPr>
          <p:nvPr>
            <p:ph type="sldNum" sz="quarter" idx="15"/>
          </p:nvPr>
        </p:nvSpPr>
        <p:spPr/>
        <p:txBody>
          <a:bodyPr/>
          <a:lstStyle/>
          <a:p>
            <a:fld id="{8602B8DB-2F9B-4747-B883-1E2ED0C5C15F}" type="slidenum">
              <a:rPr lang="en-US" smtClean="0"/>
              <a:pPr/>
              <a:t>22</a:t>
            </a:fld>
            <a:endParaRPr lang="en-US"/>
          </a:p>
        </p:txBody>
      </p:sp>
      <p:sp>
        <p:nvSpPr>
          <p:cNvPr id="28" name="Footer Placeholder 27"/>
          <p:cNvSpPr>
            <a:spLocks noGrp="1"/>
          </p:cNvSpPr>
          <p:nvPr>
            <p:ph type="ftr" sz="quarter" idx="16"/>
          </p:nvPr>
        </p:nvSpPr>
        <p:spPr/>
        <p:txBody>
          <a:bodyPr/>
          <a:lstStyle/>
          <a:p>
            <a:r>
              <a:rPr lang="en-US" smtClean="0"/>
              <a:t>Techniques for Multi-Standard Cognitive Radios on FPGAs</a:t>
            </a:r>
            <a:endParaRPr lang="en-US"/>
          </a:p>
        </p:txBody>
      </p:sp>
      <p:sp>
        <p:nvSpPr>
          <p:cNvPr id="23" name="Rectangle 22"/>
          <p:cNvSpPr/>
          <p:nvPr/>
        </p:nvSpPr>
        <p:spPr>
          <a:xfrm>
            <a:off x="5715000" y="5569803"/>
            <a:ext cx="4038600" cy="830997"/>
          </a:xfrm>
          <a:prstGeom prst="rect">
            <a:avLst/>
          </a:prstGeom>
        </p:spPr>
        <p:txBody>
          <a:bodyPr wrap="square">
            <a:spAutoFit/>
          </a:bodyPr>
          <a:lstStyle/>
          <a:p>
            <a:pPr algn="just"/>
            <a:r>
              <a:rPr lang="en-US" sz="1200" i="1" dirty="0" err="1" smtClean="0">
                <a:latin typeface="Arial" pitchFamily="34" charset="0"/>
                <a:cs typeface="Arial" pitchFamily="34" charset="0"/>
              </a:rPr>
              <a:t>P</a:t>
            </a:r>
            <a:r>
              <a:rPr lang="en-US" sz="1200" i="1" baseline="-25000" dirty="0" err="1" smtClean="0">
                <a:latin typeface="Arial" pitchFamily="34" charset="0"/>
                <a:cs typeface="Arial" pitchFamily="34" charset="0"/>
              </a:rPr>
              <a:t>dynamic</a:t>
            </a:r>
            <a:r>
              <a:rPr lang="en-US" sz="1200" i="1" dirty="0" smtClean="0">
                <a:latin typeface="Arial" pitchFamily="34" charset="0"/>
                <a:cs typeface="Arial" pitchFamily="34" charset="0"/>
              </a:rPr>
              <a:t> : Dynamic power consumption, </a:t>
            </a:r>
          </a:p>
          <a:p>
            <a:r>
              <a:rPr lang="en-US" sz="1200" i="1" dirty="0" err="1" smtClean="0">
                <a:latin typeface="Arial" pitchFamily="34" charset="0"/>
                <a:cs typeface="Arial" pitchFamily="34" charset="0"/>
              </a:rPr>
              <a:t>Ci</a:t>
            </a:r>
            <a:r>
              <a:rPr lang="en-US" sz="1200" i="1" dirty="0" smtClean="0">
                <a:latin typeface="Arial" pitchFamily="34" charset="0"/>
                <a:cs typeface="Arial" pitchFamily="34" charset="0"/>
              </a:rPr>
              <a:t>         : Capacitance of a net</a:t>
            </a:r>
          </a:p>
          <a:p>
            <a:r>
              <a:rPr lang="en-US" sz="1200" i="1" dirty="0" smtClean="0">
                <a:latin typeface="Arial" pitchFamily="34" charset="0"/>
                <a:cs typeface="Arial" pitchFamily="34" charset="0"/>
              </a:rPr>
              <a:t> </a:t>
            </a:r>
            <a:r>
              <a:rPr lang="en-US" sz="1200" i="1" dirty="0" err="1" smtClean="0">
                <a:latin typeface="Arial" pitchFamily="34" charset="0"/>
                <a:cs typeface="Arial" pitchFamily="34" charset="0"/>
              </a:rPr>
              <a:t>fi</a:t>
            </a:r>
            <a:r>
              <a:rPr lang="en-US" sz="1200" i="1" dirty="0" smtClean="0">
                <a:latin typeface="Arial" pitchFamily="34" charset="0"/>
                <a:cs typeface="Arial" pitchFamily="34" charset="0"/>
              </a:rPr>
              <a:t>         : Switching activity of corresponding net, </a:t>
            </a:r>
          </a:p>
          <a:p>
            <a:r>
              <a:rPr lang="en-US" sz="1200" i="1" dirty="0" smtClean="0">
                <a:latin typeface="Arial" pitchFamily="34" charset="0"/>
                <a:cs typeface="Arial" pitchFamily="34" charset="0"/>
              </a:rPr>
              <a:t>V          : V</a:t>
            </a:r>
            <a:r>
              <a:rPr lang="en-US" sz="1200" dirty="0" smtClean="0">
                <a:latin typeface="Arial" pitchFamily="34" charset="0"/>
                <a:cs typeface="Arial" pitchFamily="34" charset="0"/>
              </a:rPr>
              <a:t>oltage supply.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FPGA</a:t>
            </a:r>
            <a:endParaRPr lang="en-US" dirty="0" smtClean="0"/>
          </a:p>
        </p:txBody>
      </p:sp>
      <p:sp>
        <p:nvSpPr>
          <p:cNvPr id="9" name="Rectangle 8"/>
          <p:cNvSpPr/>
          <p:nvPr/>
        </p:nvSpPr>
        <p:spPr>
          <a:xfrm>
            <a:off x="228600" y="1066800"/>
            <a:ext cx="8305800" cy="1323439"/>
          </a:xfrm>
          <a:prstGeom prst="rect">
            <a:avLst/>
          </a:prstGeom>
        </p:spPr>
        <p:txBody>
          <a:bodyPr wrap="square">
            <a:spAutoFit/>
          </a:bodyPr>
          <a:lstStyle/>
          <a:p>
            <a:pPr marL="347663" indent="-347663" algn="just">
              <a:buFont typeface="Wingdings" pitchFamily="2" charset="2"/>
              <a:buChar char="Ø"/>
            </a:pPr>
            <a:r>
              <a:rPr lang="en-US" sz="2000" dirty="0" smtClean="0">
                <a:latin typeface="Arial" pitchFamily="34" charset="0"/>
                <a:cs typeface="Arial" pitchFamily="34" charset="0"/>
              </a:rPr>
              <a:t>Using </a:t>
            </a:r>
            <a:r>
              <a:rPr lang="en-US" sz="2000" dirty="0" err="1" smtClean="0">
                <a:latin typeface="Arial" pitchFamily="34" charset="0"/>
                <a:cs typeface="Arial" pitchFamily="34" charset="0"/>
              </a:rPr>
              <a:t>XPower</a:t>
            </a:r>
            <a:r>
              <a:rPr lang="en-US" sz="2000" dirty="0" smtClean="0">
                <a:latin typeface="Arial" pitchFamily="34" charset="0"/>
                <a:cs typeface="Arial" pitchFamily="34" charset="0"/>
              </a:rPr>
              <a:t> Estimator to estimate power at early stage of design flow (XPE);</a:t>
            </a:r>
          </a:p>
          <a:p>
            <a:pPr marL="347663" indent="-347663" algn="just"/>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XPower</a:t>
            </a:r>
            <a:r>
              <a:rPr lang="en-US" sz="2000" dirty="0" smtClean="0">
                <a:latin typeface="Arial" pitchFamily="34" charset="0"/>
                <a:cs typeface="Arial" pitchFamily="34" charset="0"/>
              </a:rPr>
              <a:t> Analyzer (XPA) to </a:t>
            </a:r>
            <a:r>
              <a:rPr lang="en-US" sz="2000" dirty="0" err="1" smtClean="0">
                <a:latin typeface="Arial" pitchFamily="34" charset="0"/>
                <a:cs typeface="Arial" pitchFamily="34" charset="0"/>
              </a:rPr>
              <a:t>analyse</a:t>
            </a:r>
            <a:r>
              <a:rPr lang="en-US" sz="2000" dirty="0" smtClean="0">
                <a:latin typeface="Arial" pitchFamily="34" charset="0"/>
                <a:cs typeface="Arial" pitchFamily="34" charset="0"/>
              </a:rPr>
              <a:t> the power dissipation of systems implemented on Xilinx FPGA devices after Place &amp; Route</a:t>
            </a:r>
          </a:p>
        </p:txBody>
      </p:sp>
      <p:sp>
        <p:nvSpPr>
          <p:cNvPr id="10" name="Rectangle 9"/>
          <p:cNvSpPr/>
          <p:nvPr/>
        </p:nvSpPr>
        <p:spPr>
          <a:xfrm>
            <a:off x="685800" y="3568243"/>
            <a:ext cx="55626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computational complexity</a:t>
            </a:r>
          </a:p>
        </p:txBody>
      </p:sp>
      <p:sp>
        <p:nvSpPr>
          <p:cNvPr id="11" name="Rectangle 10"/>
          <p:cNvSpPr/>
          <p:nvPr/>
        </p:nvSpPr>
        <p:spPr>
          <a:xfrm>
            <a:off x="685800" y="4552890"/>
            <a:ext cx="72390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buffering data between functional modules</a:t>
            </a:r>
          </a:p>
        </p:txBody>
      </p:sp>
      <p:sp>
        <p:nvSpPr>
          <p:cNvPr id="12" name="Rectangle 11"/>
          <p:cNvSpPr/>
          <p:nvPr/>
        </p:nvSpPr>
        <p:spPr>
          <a:xfrm>
            <a:off x="685800" y="5543490"/>
            <a:ext cx="8153400" cy="400110"/>
          </a:xfrm>
          <a:prstGeom prst="rect">
            <a:avLst/>
          </a:prstGeom>
        </p:spPr>
        <p:txBody>
          <a:bodyPr wrap="square">
            <a:spAutoFit/>
          </a:bodyPr>
          <a:lstStyle/>
          <a:p>
            <a:pPr marL="347663" indent="-347663" algn="just"/>
            <a:r>
              <a:rPr lang="en-US" sz="2000" dirty="0" smtClean="0">
                <a:latin typeface="Arial" pitchFamily="34" charset="0"/>
                <a:cs typeface="Arial" pitchFamily="34" charset="0"/>
              </a:rPr>
              <a:t>	Reduce switching activities by latching registers with enable signals</a:t>
            </a:r>
          </a:p>
        </p:txBody>
      </p:sp>
      <p:sp>
        <p:nvSpPr>
          <p:cNvPr id="13" name="Rectangle 12"/>
          <p:cNvSpPr/>
          <p:nvPr/>
        </p:nvSpPr>
        <p:spPr>
          <a:xfrm>
            <a:off x="228600" y="2800290"/>
            <a:ext cx="3810000" cy="400110"/>
          </a:xfrm>
          <a:prstGeom prst="rect">
            <a:avLst/>
          </a:prstGeom>
        </p:spPr>
        <p:txBody>
          <a:bodyPr wrap="square">
            <a:spAutoFit/>
          </a:bodyPr>
          <a:lstStyle/>
          <a:p>
            <a:pPr marL="347663" indent="-347663" algn="just">
              <a:buFont typeface="Wingdings" pitchFamily="2" charset="2"/>
              <a:buChar char="Ø"/>
            </a:pPr>
            <a:r>
              <a:rPr lang="en-US" sz="2000" dirty="0" smtClean="0">
                <a:latin typeface="Arial" pitchFamily="34" charset="0"/>
                <a:cs typeface="Arial" pitchFamily="34" charset="0"/>
              </a:rPr>
              <a:t>Power can be reduced by:</a:t>
            </a:r>
          </a:p>
        </p:txBody>
      </p:sp>
      <p:grpSp>
        <p:nvGrpSpPr>
          <p:cNvPr id="17" name="Group 16"/>
          <p:cNvGrpSpPr/>
          <p:nvPr/>
        </p:nvGrpSpPr>
        <p:grpSpPr>
          <a:xfrm>
            <a:off x="685800" y="3609379"/>
            <a:ext cx="304800" cy="304800"/>
            <a:chOff x="304800" y="2819400"/>
            <a:chExt cx="609600" cy="609600"/>
          </a:xfrm>
        </p:grpSpPr>
        <p:sp>
          <p:nvSpPr>
            <p:cNvPr id="14" name="Rounded Rectangle 13"/>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3794"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grpSp>
        <p:nvGrpSpPr>
          <p:cNvPr id="24" name="Group 23"/>
          <p:cNvGrpSpPr/>
          <p:nvPr/>
        </p:nvGrpSpPr>
        <p:grpSpPr>
          <a:xfrm>
            <a:off x="685800" y="4572000"/>
            <a:ext cx="304800" cy="304800"/>
            <a:chOff x="304800" y="2819400"/>
            <a:chExt cx="609600" cy="609600"/>
          </a:xfrm>
        </p:grpSpPr>
        <p:sp>
          <p:nvSpPr>
            <p:cNvPr id="25" name="Rounded Rectangle 24"/>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grpSp>
        <p:nvGrpSpPr>
          <p:cNvPr id="27" name="Group 26"/>
          <p:cNvGrpSpPr/>
          <p:nvPr/>
        </p:nvGrpSpPr>
        <p:grpSpPr>
          <a:xfrm>
            <a:off x="685800" y="5571529"/>
            <a:ext cx="304800" cy="304800"/>
            <a:chOff x="304800" y="2819400"/>
            <a:chExt cx="609600" cy="609600"/>
          </a:xfrm>
        </p:grpSpPr>
        <p:sp>
          <p:nvSpPr>
            <p:cNvPr id="28" name="Rounded Rectangle 27"/>
            <p:cNvSpPr/>
            <p:nvPr/>
          </p:nvSpPr>
          <p:spPr>
            <a:xfrm>
              <a:off x="304800" y="2819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t0.gstatic.com/images?q=tbn:ANd9GcSUBFVvscH8zdZwK-jfkav0y5uH8bGi5agmR5Xrk_K4142Hbb_e"/>
            <p:cNvPicPr>
              <a:picLocks noChangeAspect="1" noChangeArrowheads="1"/>
            </p:cNvPicPr>
            <p:nvPr/>
          </p:nvPicPr>
          <p:blipFill>
            <a:blip r:embed="rId3" cstate="print"/>
            <a:srcRect/>
            <a:stretch>
              <a:fillRect/>
            </a:stretch>
          </p:blipFill>
          <p:spPr bwMode="auto">
            <a:xfrm>
              <a:off x="381000" y="2908300"/>
              <a:ext cx="457200" cy="457200"/>
            </a:xfrm>
            <a:prstGeom prst="rect">
              <a:avLst/>
            </a:prstGeom>
            <a:noFill/>
          </p:spPr>
        </p:pic>
      </p:grpSp>
      <p:sp>
        <p:nvSpPr>
          <p:cNvPr id="23" name="Date Placeholder 22"/>
          <p:cNvSpPr>
            <a:spLocks noGrp="1"/>
          </p:cNvSpPr>
          <p:nvPr>
            <p:ph type="dt" sz="half" idx="14"/>
          </p:nvPr>
        </p:nvSpPr>
        <p:spPr/>
        <p:txBody>
          <a:bodyPr/>
          <a:lstStyle/>
          <a:p>
            <a:fld id="{7A344F30-280B-461C-AD40-8E66EAA59A5D}" type="datetime4">
              <a:rPr lang="en-US" smtClean="0"/>
              <a:pPr/>
              <a:t>September 28, 2015</a:t>
            </a:fld>
            <a:endParaRPr lang="en-US" dirty="0"/>
          </a:p>
        </p:txBody>
      </p:sp>
      <p:sp>
        <p:nvSpPr>
          <p:cNvPr id="30" name="Slide Number Placeholder 29"/>
          <p:cNvSpPr>
            <a:spLocks noGrp="1"/>
          </p:cNvSpPr>
          <p:nvPr>
            <p:ph type="sldNum" sz="quarter" idx="15"/>
          </p:nvPr>
        </p:nvSpPr>
        <p:spPr/>
        <p:txBody>
          <a:bodyPr/>
          <a:lstStyle/>
          <a:p>
            <a:fld id="{8602B8DB-2F9B-4747-B883-1E2ED0C5C15F}" type="slidenum">
              <a:rPr lang="en-US" smtClean="0"/>
              <a:pPr/>
              <a:t>23</a:t>
            </a:fld>
            <a:endParaRPr lang="en-US"/>
          </a:p>
        </p:txBody>
      </p:sp>
      <p:sp>
        <p:nvSpPr>
          <p:cNvPr id="31" name="Footer Placeholder 30"/>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FPGA</a:t>
            </a:r>
            <a:endParaRPr lang="en-US" dirty="0" smtClean="0"/>
          </a:p>
        </p:txBody>
      </p:sp>
      <p:sp>
        <p:nvSpPr>
          <p:cNvPr id="23" name="Date Placeholder 22"/>
          <p:cNvSpPr>
            <a:spLocks noGrp="1"/>
          </p:cNvSpPr>
          <p:nvPr>
            <p:ph type="dt" sz="half" idx="14"/>
          </p:nvPr>
        </p:nvSpPr>
        <p:spPr/>
        <p:txBody>
          <a:bodyPr/>
          <a:lstStyle/>
          <a:p>
            <a:fld id="{7A344F30-280B-461C-AD40-8E66EAA59A5D}" type="datetime4">
              <a:rPr lang="en-US" smtClean="0"/>
              <a:pPr/>
              <a:t>September 28, 2015</a:t>
            </a:fld>
            <a:endParaRPr lang="en-US" dirty="0"/>
          </a:p>
        </p:txBody>
      </p:sp>
      <p:sp>
        <p:nvSpPr>
          <p:cNvPr id="30" name="Slide Number Placeholder 29"/>
          <p:cNvSpPr>
            <a:spLocks noGrp="1"/>
          </p:cNvSpPr>
          <p:nvPr>
            <p:ph type="sldNum" sz="quarter" idx="15"/>
          </p:nvPr>
        </p:nvSpPr>
        <p:spPr/>
        <p:txBody>
          <a:bodyPr/>
          <a:lstStyle/>
          <a:p>
            <a:fld id="{8602B8DB-2F9B-4747-B883-1E2ED0C5C15F}" type="slidenum">
              <a:rPr lang="en-US" smtClean="0"/>
              <a:pPr/>
              <a:t>24</a:t>
            </a:fld>
            <a:endParaRPr lang="en-US"/>
          </a:p>
        </p:txBody>
      </p:sp>
      <p:sp>
        <p:nvSpPr>
          <p:cNvPr id="31" name="Footer Placeholder 30"/>
          <p:cNvSpPr>
            <a:spLocks noGrp="1"/>
          </p:cNvSpPr>
          <p:nvPr>
            <p:ph type="ftr" sz="quarter" idx="16"/>
          </p:nvPr>
        </p:nvSpPr>
        <p:spPr/>
        <p:txBody>
          <a:bodyPr/>
          <a:lstStyle/>
          <a:p>
            <a:r>
              <a:rPr lang="en-US" smtClean="0"/>
              <a:t>Techniques for Multi-Standard Cognitive Radios on FPGAs</a:t>
            </a:r>
            <a:endParaRPr lang="en-US"/>
          </a:p>
        </p:txBody>
      </p:sp>
      <p:pic>
        <p:nvPicPr>
          <p:cNvPr id="20" name="Picture 2" descr="https://encrypted-tbn2.google.com/images?q=tbn:ANd9GcQSTipPAaWm-26nFgMVEqE-crm0VFdfcM5yTYs8qfp5u_A57IjIdw"/>
          <p:cNvPicPr>
            <a:picLocks noChangeAspect="1" noChangeArrowheads="1"/>
          </p:cNvPicPr>
          <p:nvPr/>
        </p:nvPicPr>
        <p:blipFill>
          <a:blip r:embed="rId3" cstate="print"/>
          <a:srcRect/>
          <a:stretch>
            <a:fillRect/>
          </a:stretch>
        </p:blipFill>
        <p:spPr bwMode="auto">
          <a:xfrm>
            <a:off x="609600" y="1295400"/>
            <a:ext cx="381000" cy="381000"/>
          </a:xfrm>
          <a:prstGeom prst="rect">
            <a:avLst/>
          </a:prstGeom>
          <a:noFill/>
        </p:spPr>
      </p:pic>
      <p:sp>
        <p:nvSpPr>
          <p:cNvPr id="21" name="Rectangle 20"/>
          <p:cNvSpPr/>
          <p:nvPr/>
        </p:nvSpPr>
        <p:spPr>
          <a:xfrm>
            <a:off x="1066800" y="1290935"/>
            <a:ext cx="6343083" cy="461665"/>
          </a:xfrm>
          <a:prstGeom prst="rect">
            <a:avLst/>
          </a:prstGeom>
        </p:spPr>
        <p:txBody>
          <a:bodyPr wrap="none">
            <a:spAutoFit/>
          </a:bodyPr>
          <a:lstStyle/>
          <a:p>
            <a:r>
              <a:rPr lang="en-US" sz="2400" dirty="0" smtClean="0">
                <a:latin typeface="Arial" pitchFamily="34" charset="0"/>
                <a:cs typeface="Arial" pitchFamily="34" charset="0"/>
              </a:rPr>
              <a:t>System Verification for FPGA Implementation</a:t>
            </a:r>
            <a:endParaRPr lang="en-US" sz="2400" dirty="0">
              <a:latin typeface="Arial" pitchFamily="34" charset="0"/>
              <a:cs typeface="Arial" pitchFamily="34" charset="0"/>
            </a:endParaRPr>
          </a:p>
        </p:txBody>
      </p:sp>
      <p:pic>
        <p:nvPicPr>
          <p:cNvPr id="3074" name="Picture 2"/>
          <p:cNvPicPr>
            <a:picLocks noChangeAspect="1" noChangeArrowheads="1"/>
          </p:cNvPicPr>
          <p:nvPr/>
        </p:nvPicPr>
        <p:blipFill>
          <a:blip r:embed="rId4"/>
          <a:srcRect/>
          <a:stretch>
            <a:fillRect/>
          </a:stretch>
        </p:blipFill>
        <p:spPr bwMode="auto">
          <a:xfrm>
            <a:off x="1066800" y="2133600"/>
            <a:ext cx="7086600" cy="391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7" name="Group 25"/>
          <p:cNvGrpSpPr/>
          <p:nvPr/>
        </p:nvGrpSpPr>
        <p:grpSpPr>
          <a:xfrm>
            <a:off x="685800" y="17526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3"/>
            <a:srcRect/>
            <a:stretch>
              <a:fillRect/>
            </a:stretch>
          </p:blipFill>
          <p:spPr bwMode="auto">
            <a:xfrm>
              <a:off x="955345" y="3053688"/>
              <a:ext cx="595951" cy="533400"/>
            </a:xfrm>
            <a:prstGeom prst="rect">
              <a:avLst/>
            </a:prstGeom>
            <a:noFill/>
          </p:spPr>
        </p:pic>
      </p:grpSp>
      <p:sp>
        <p:nvSpPr>
          <p:cNvPr id="14" name="Rectangle 13"/>
          <p:cNvSpPr/>
          <p:nvPr/>
        </p:nvSpPr>
        <p:spPr>
          <a:xfrm>
            <a:off x="1600200" y="18288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600200" y="2554069"/>
            <a:ext cx="4602735" cy="646331"/>
          </a:xfrm>
          <a:prstGeom prst="rect">
            <a:avLst/>
          </a:prstGeom>
        </p:spPr>
        <p:txBody>
          <a:bodyPr wrap="none">
            <a:spAutoFit/>
          </a:bodyPr>
          <a:lstStyle/>
          <a:p>
            <a:r>
              <a:rPr lang="en-US" sz="3600" b="1" i="1" dirty="0" smtClean="0"/>
              <a:t>Research Contributions</a:t>
            </a:r>
          </a:p>
        </p:txBody>
      </p:sp>
      <p:grpSp>
        <p:nvGrpSpPr>
          <p:cNvPr id="11" name="Group 22"/>
          <p:cNvGrpSpPr/>
          <p:nvPr/>
        </p:nvGrpSpPr>
        <p:grpSpPr>
          <a:xfrm>
            <a:off x="685800" y="26670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4"/>
            <a:srcRect/>
            <a:stretch>
              <a:fillRect/>
            </a:stretch>
          </p:blipFill>
          <p:spPr bwMode="auto">
            <a:xfrm>
              <a:off x="1184475" y="3847448"/>
              <a:ext cx="609600" cy="456612"/>
            </a:xfrm>
            <a:prstGeom prst="rect">
              <a:avLst/>
            </a:prstGeom>
            <a:noFill/>
          </p:spPr>
        </p:pic>
      </p:grpSp>
      <p:grpSp>
        <p:nvGrpSpPr>
          <p:cNvPr id="22" name="Group 21"/>
          <p:cNvGrpSpPr/>
          <p:nvPr/>
        </p:nvGrpSpPr>
        <p:grpSpPr>
          <a:xfrm>
            <a:off x="685800" y="838200"/>
            <a:ext cx="838200" cy="838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5"/>
            <a:srcRect/>
            <a:stretch>
              <a:fillRect/>
            </a:stretch>
          </p:blipFill>
          <p:spPr bwMode="auto">
            <a:xfrm>
              <a:off x="990600" y="1905000"/>
              <a:ext cx="533400" cy="565208"/>
            </a:xfrm>
            <a:prstGeom prst="rect">
              <a:avLst/>
            </a:prstGeom>
            <a:noFill/>
          </p:spPr>
        </p:pic>
      </p:grpSp>
      <p:sp>
        <p:nvSpPr>
          <p:cNvPr id="25" name="Rectangle 24"/>
          <p:cNvSpPr/>
          <p:nvPr/>
        </p:nvSpPr>
        <p:spPr>
          <a:xfrm>
            <a:off x="1600200" y="914400"/>
            <a:ext cx="4414222" cy="646331"/>
          </a:xfrm>
          <a:prstGeom prst="rect">
            <a:avLst/>
          </a:prstGeom>
        </p:spPr>
        <p:txBody>
          <a:bodyPr wrap="none">
            <a:spAutoFit/>
          </a:bodyPr>
          <a:lstStyle/>
          <a:p>
            <a:r>
              <a:rPr lang="en-US" sz="3600" dirty="0" smtClean="0"/>
              <a:t>Research Introduction</a:t>
            </a:r>
          </a:p>
        </p:txBody>
      </p:sp>
      <p:grpSp>
        <p:nvGrpSpPr>
          <p:cNvPr id="26" name="Group 25"/>
          <p:cNvGrpSpPr/>
          <p:nvPr/>
        </p:nvGrpSpPr>
        <p:grpSpPr>
          <a:xfrm>
            <a:off x="685800" y="5334000"/>
            <a:ext cx="838200" cy="838200"/>
            <a:chOff x="838200" y="5181600"/>
            <a:chExt cx="838200" cy="838200"/>
          </a:xfrm>
        </p:grpSpPr>
        <p:sp>
          <p:nvSpPr>
            <p:cNvPr id="27" name="Rounded Rectangle 26"/>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8" descr="https://encrypted-tbn2.google.com/images?q=tbn:ANd9GcQY_2s48ogJnrrET6SF4ZiZ7T8CoTdwK5Oh5q7Ed2lyIQhNBvvZ_g"/>
            <p:cNvPicPr>
              <a:picLocks noChangeAspect="1" noChangeArrowheads="1"/>
            </p:cNvPicPr>
            <p:nvPr/>
          </p:nvPicPr>
          <p:blipFill>
            <a:blip r:embed="rId6"/>
            <a:srcRect/>
            <a:stretch>
              <a:fillRect/>
            </a:stretch>
          </p:blipFill>
          <p:spPr bwMode="auto">
            <a:xfrm>
              <a:off x="955344" y="5306704"/>
              <a:ext cx="609600" cy="609600"/>
            </a:xfrm>
            <a:prstGeom prst="rect">
              <a:avLst/>
            </a:prstGeom>
            <a:noFill/>
          </p:spPr>
        </p:pic>
      </p:grpSp>
      <p:sp>
        <p:nvSpPr>
          <p:cNvPr id="29" name="Rectangle 28"/>
          <p:cNvSpPr/>
          <p:nvPr/>
        </p:nvSpPr>
        <p:spPr>
          <a:xfrm>
            <a:off x="1600200" y="5525869"/>
            <a:ext cx="5670335" cy="646331"/>
          </a:xfrm>
          <a:prstGeom prst="rect">
            <a:avLst/>
          </a:prstGeom>
        </p:spPr>
        <p:txBody>
          <a:bodyPr wrap="none">
            <a:spAutoFit/>
          </a:bodyPr>
          <a:lstStyle/>
          <a:p>
            <a:r>
              <a:rPr lang="en-US" sz="3600" dirty="0" smtClean="0"/>
              <a:t>Conclusions and Future Work</a:t>
            </a:r>
            <a:endParaRPr lang="en-US" sz="3600" dirty="0"/>
          </a:p>
        </p:txBody>
      </p:sp>
      <p:sp>
        <p:nvSpPr>
          <p:cNvPr id="30" name="Rectangle 29"/>
          <p:cNvSpPr/>
          <p:nvPr/>
        </p:nvSpPr>
        <p:spPr>
          <a:xfrm>
            <a:off x="3009039" y="3200400"/>
            <a:ext cx="5304786" cy="523220"/>
          </a:xfrm>
          <a:prstGeom prst="rect">
            <a:avLst/>
          </a:prstGeom>
        </p:spPr>
        <p:txBody>
          <a:bodyPr wrap="square">
            <a:spAutoFit/>
          </a:bodyPr>
          <a:lstStyle/>
          <a:p>
            <a:pPr marL="342900" indent="-342900">
              <a:buFont typeface="Wingdings" pitchFamily="2" charset="2"/>
              <a:buChar char="ü"/>
            </a:pPr>
            <a:r>
              <a:rPr lang="en-US" sz="2800" b="1" i="1" dirty="0" err="1" smtClean="0"/>
              <a:t>Multiplierless</a:t>
            </a:r>
            <a:r>
              <a:rPr lang="en-US" sz="2800" b="1" i="1" dirty="0" smtClean="0"/>
              <a:t> </a:t>
            </a:r>
            <a:r>
              <a:rPr lang="en-US" sz="2800" b="1" i="1" dirty="0" err="1" smtClean="0"/>
              <a:t>Correlator</a:t>
            </a:r>
            <a:r>
              <a:rPr lang="en-US" sz="2800" b="1" i="1" dirty="0" smtClean="0"/>
              <a:t> Design</a:t>
            </a:r>
          </a:p>
        </p:txBody>
      </p:sp>
      <p:sp>
        <p:nvSpPr>
          <p:cNvPr id="31" name="Rectangle 30"/>
          <p:cNvSpPr/>
          <p:nvPr/>
        </p:nvSpPr>
        <p:spPr>
          <a:xfrm>
            <a:off x="2986497" y="3657600"/>
            <a:ext cx="5536075" cy="523220"/>
          </a:xfrm>
          <a:prstGeom prst="rect">
            <a:avLst/>
          </a:prstGeom>
        </p:spPr>
        <p:txBody>
          <a:bodyPr wrap="square">
            <a:spAutoFit/>
          </a:bodyPr>
          <a:lstStyle/>
          <a:p>
            <a:pPr marL="342900" indent="-342900">
              <a:buFont typeface="Wingdings" pitchFamily="2" charset="2"/>
              <a:buChar char="ü"/>
            </a:pPr>
            <a:r>
              <a:rPr lang="en-US" sz="2800" b="1" i="1" dirty="0" smtClean="0"/>
              <a:t>OFDM Timing </a:t>
            </a:r>
            <a:r>
              <a:rPr lang="en-US" sz="2800" b="1" i="1" dirty="0" err="1" smtClean="0"/>
              <a:t>Synchronisation</a:t>
            </a:r>
            <a:endParaRPr lang="en-US" sz="2800" b="1" i="1" dirty="0" smtClean="0"/>
          </a:p>
        </p:txBody>
      </p:sp>
      <p:sp>
        <p:nvSpPr>
          <p:cNvPr id="32" name="Rectangle 31"/>
          <p:cNvSpPr/>
          <p:nvPr/>
        </p:nvSpPr>
        <p:spPr>
          <a:xfrm>
            <a:off x="2971799" y="4114800"/>
            <a:ext cx="5536075" cy="523220"/>
          </a:xfrm>
          <a:prstGeom prst="rect">
            <a:avLst/>
          </a:prstGeom>
        </p:spPr>
        <p:txBody>
          <a:bodyPr wrap="square">
            <a:spAutoFit/>
          </a:bodyPr>
          <a:lstStyle/>
          <a:p>
            <a:pPr marL="342900" indent="-342900">
              <a:buFont typeface="Wingdings" pitchFamily="2" charset="2"/>
              <a:buChar char="ü"/>
            </a:pPr>
            <a:r>
              <a:rPr lang="en-US" sz="2800" b="1" i="1" dirty="0" smtClean="0"/>
              <a:t>OFDM IFO Estimation Method</a:t>
            </a:r>
          </a:p>
        </p:txBody>
      </p:sp>
      <p:sp>
        <p:nvSpPr>
          <p:cNvPr id="33" name="Rectangle 32"/>
          <p:cNvSpPr/>
          <p:nvPr/>
        </p:nvSpPr>
        <p:spPr>
          <a:xfrm>
            <a:off x="2971800" y="4572000"/>
            <a:ext cx="5859332" cy="523220"/>
          </a:xfrm>
          <a:prstGeom prst="rect">
            <a:avLst/>
          </a:prstGeom>
        </p:spPr>
        <p:txBody>
          <a:bodyPr wrap="square">
            <a:spAutoFit/>
          </a:bodyPr>
          <a:lstStyle/>
          <a:p>
            <a:pPr marL="342900" indent="-342900">
              <a:buFont typeface="Wingdings" pitchFamily="2" charset="2"/>
              <a:buChar char="ü"/>
            </a:pPr>
            <a:r>
              <a:rPr lang="en-US" sz="2800" b="1" i="1" dirty="0" smtClean="0"/>
              <a:t>Spectrum Efficient Shaping Method</a:t>
            </a:r>
          </a:p>
        </p:txBody>
      </p:sp>
      <p:sp>
        <p:nvSpPr>
          <p:cNvPr id="34" name="Rectangle 33"/>
          <p:cNvSpPr/>
          <p:nvPr/>
        </p:nvSpPr>
        <p:spPr>
          <a:xfrm>
            <a:off x="2971800" y="5029200"/>
            <a:ext cx="5943600" cy="523220"/>
          </a:xfrm>
          <a:prstGeom prst="rect">
            <a:avLst/>
          </a:prstGeom>
        </p:spPr>
        <p:txBody>
          <a:bodyPr wrap="square">
            <a:spAutoFit/>
          </a:bodyPr>
          <a:lstStyle/>
          <a:p>
            <a:pPr marL="342900" indent="-342900">
              <a:buFont typeface="Wingdings" pitchFamily="2" charset="2"/>
              <a:buChar char="ü"/>
            </a:pPr>
            <a:r>
              <a:rPr lang="en-US" sz="2800" b="1" i="1" dirty="0" smtClean="0"/>
              <a:t>Architecture for Multi-Standard CRs</a:t>
            </a:r>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25</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8087342"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a:t>
            </a:r>
            <a:r>
              <a:rPr lang="en-US" sz="3600" b="1" i="1" dirty="0" err="1" smtClean="0"/>
              <a:t>Multiplierless</a:t>
            </a:r>
            <a:r>
              <a:rPr lang="en-US" sz="3600" b="1" i="1" dirty="0" smtClean="0"/>
              <a:t> </a:t>
            </a:r>
            <a:r>
              <a:rPr lang="en-US" sz="3600" b="1" i="1" dirty="0" err="1" smtClean="0"/>
              <a:t>Correlator</a:t>
            </a:r>
            <a:r>
              <a:rPr lang="en-US" sz="3600" b="1" i="1" dirty="0" smtClean="0"/>
              <a:t> Design</a:t>
            </a:r>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26</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8" name="Rectangle 7"/>
          <p:cNvSpPr/>
          <p:nvPr/>
        </p:nvSpPr>
        <p:spPr>
          <a:xfrm>
            <a:off x="990600" y="1900535"/>
            <a:ext cx="7924800" cy="461665"/>
          </a:xfrm>
          <a:prstGeom prst="rect">
            <a:avLst/>
          </a:prstGeom>
        </p:spPr>
        <p:txBody>
          <a:bodyPr wrap="square">
            <a:spAutoFit/>
          </a:bodyPr>
          <a:lstStyle/>
          <a:p>
            <a:pPr algn="just"/>
            <a:r>
              <a:rPr lang="en-US" sz="2400" dirty="0" smtClean="0">
                <a:latin typeface="Arial" pitchFamily="34" charset="0"/>
                <a:cs typeface="Arial" pitchFamily="34" charset="0"/>
              </a:rPr>
              <a:t>Correlation commonly to perform </a:t>
            </a:r>
            <a:r>
              <a:rPr lang="en-US" sz="2400" dirty="0" err="1" smtClean="0">
                <a:latin typeface="Arial" pitchFamily="34" charset="0"/>
                <a:cs typeface="Arial" pitchFamily="34" charset="0"/>
              </a:rPr>
              <a:t>synchronisation</a:t>
            </a:r>
            <a:endParaRPr lang="en-US" sz="2400" dirty="0">
              <a:latin typeface="Arial" pitchFamily="34" charset="0"/>
              <a:cs typeface="Arial" pitchFamily="34" charset="0"/>
            </a:endParaRPr>
          </a:p>
        </p:txBody>
      </p:sp>
      <p:sp>
        <p:nvSpPr>
          <p:cNvPr id="9" name="Rectangle 8"/>
          <p:cNvSpPr/>
          <p:nvPr/>
        </p:nvSpPr>
        <p:spPr>
          <a:xfrm>
            <a:off x="990600" y="3124200"/>
            <a:ext cx="8001000" cy="461665"/>
          </a:xfrm>
          <a:prstGeom prst="rect">
            <a:avLst/>
          </a:prstGeom>
        </p:spPr>
        <p:txBody>
          <a:bodyPr wrap="square">
            <a:spAutoFit/>
          </a:bodyPr>
          <a:lstStyle/>
          <a:p>
            <a:pPr algn="just"/>
            <a:r>
              <a:rPr lang="en-US" sz="2400" dirty="0" smtClean="0">
                <a:latin typeface="Arial" pitchFamily="34" charset="0"/>
                <a:cs typeface="Arial" pitchFamily="34" charset="0"/>
              </a:rPr>
              <a:t>Cross-</a:t>
            </a:r>
            <a:r>
              <a:rPr lang="en-US" sz="2400" dirty="0" err="1" smtClean="0">
                <a:latin typeface="Arial" pitchFamily="34" charset="0"/>
                <a:cs typeface="Arial" pitchFamily="34" charset="0"/>
              </a:rPr>
              <a:t>Cor</a:t>
            </a:r>
            <a:r>
              <a:rPr lang="en-US" sz="2400" dirty="0" smtClean="0">
                <a:latin typeface="Arial" pitchFamily="34" charset="0"/>
                <a:cs typeface="Arial" pitchFamily="34" charset="0"/>
              </a:rPr>
              <a:t> better than Auto-</a:t>
            </a:r>
            <a:r>
              <a:rPr lang="en-US" sz="2400" dirty="0" err="1" smtClean="0">
                <a:latin typeface="Arial" pitchFamily="34" charset="0"/>
                <a:cs typeface="Arial" pitchFamily="34" charset="0"/>
              </a:rPr>
              <a:t>Cor</a:t>
            </a:r>
            <a:r>
              <a:rPr lang="en-US" sz="2400" dirty="0" smtClean="0">
                <a:latin typeface="Arial" pitchFamily="34" charset="0"/>
                <a:cs typeface="Arial" pitchFamily="34" charset="0"/>
              </a:rPr>
              <a:t>, come at hardware cost</a:t>
            </a:r>
            <a:endParaRPr lang="en-US" sz="2400" dirty="0">
              <a:latin typeface="Arial" pitchFamily="34" charset="0"/>
              <a:cs typeface="Arial" pitchFamily="34" charset="0"/>
            </a:endParaRPr>
          </a:p>
        </p:txBody>
      </p:sp>
      <p:sp>
        <p:nvSpPr>
          <p:cNvPr id="10" name="Rectangle 9"/>
          <p:cNvSpPr/>
          <p:nvPr/>
        </p:nvSpPr>
        <p:spPr>
          <a:xfrm>
            <a:off x="990599" y="4262735"/>
            <a:ext cx="8001001" cy="461665"/>
          </a:xfrm>
          <a:prstGeom prst="rect">
            <a:avLst/>
          </a:prstGeom>
        </p:spPr>
        <p:txBody>
          <a:bodyPr wrap="square">
            <a:spAutoFit/>
          </a:bodyPr>
          <a:lstStyle/>
          <a:p>
            <a:pPr algn="just"/>
            <a:r>
              <a:rPr lang="en-US" sz="2400" b="1" i="1" dirty="0" err="1" smtClean="0">
                <a:latin typeface="Arial" pitchFamily="34" charset="0"/>
                <a:cs typeface="Arial" pitchFamily="34" charset="0"/>
              </a:rPr>
              <a:t>Multiplierless-Cor</a:t>
            </a:r>
            <a:r>
              <a:rPr lang="en-US" sz="2400" b="1" i="1" dirty="0" smtClean="0">
                <a:latin typeface="Arial" pitchFamily="34" charset="0"/>
                <a:cs typeface="Arial" pitchFamily="34" charset="0"/>
              </a:rPr>
              <a:t>  </a:t>
            </a:r>
            <a:r>
              <a:rPr lang="en-US" sz="2400" dirty="0" smtClean="0">
                <a:latin typeface="Arial" pitchFamily="34" charset="0"/>
                <a:cs typeface="Arial" pitchFamily="34" charset="0"/>
              </a:rPr>
              <a:t>reduces </a:t>
            </a:r>
            <a:r>
              <a:rPr lang="en-US" sz="2400" b="1" dirty="0" smtClean="0">
                <a:latin typeface="Arial" pitchFamily="34" charset="0"/>
                <a:cs typeface="Arial" pitchFamily="34" charset="0"/>
              </a:rPr>
              <a:t>complexity, power </a:t>
            </a:r>
            <a:endParaRPr lang="en-US" sz="2400" b="1" dirty="0">
              <a:latin typeface="Arial" pitchFamily="34" charset="0"/>
              <a:cs typeface="Arial" pitchFamily="34" charset="0"/>
            </a:endParaRPr>
          </a:p>
        </p:txBody>
      </p:sp>
      <p:grpSp>
        <p:nvGrpSpPr>
          <p:cNvPr id="14" name="Group 13"/>
          <p:cNvGrpSpPr/>
          <p:nvPr/>
        </p:nvGrpSpPr>
        <p:grpSpPr>
          <a:xfrm>
            <a:off x="457200" y="1828800"/>
            <a:ext cx="533400" cy="533400"/>
            <a:chOff x="111456" y="1357952"/>
            <a:chExt cx="726744" cy="699448"/>
          </a:xfrm>
        </p:grpSpPr>
        <p:sp>
          <p:nvSpPr>
            <p:cNvPr id="15" name="Rounded Rectangle 1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3" name="Group 22"/>
          <p:cNvGrpSpPr/>
          <p:nvPr/>
        </p:nvGrpSpPr>
        <p:grpSpPr>
          <a:xfrm>
            <a:off x="457200" y="3048000"/>
            <a:ext cx="533400" cy="5334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26" name="Group 25"/>
          <p:cNvGrpSpPr/>
          <p:nvPr/>
        </p:nvGrpSpPr>
        <p:grpSpPr>
          <a:xfrm>
            <a:off x="457200" y="4179153"/>
            <a:ext cx="533400" cy="533400"/>
            <a:chOff x="111456" y="1357952"/>
            <a:chExt cx="726744" cy="699448"/>
          </a:xfrm>
        </p:grpSpPr>
        <p:sp>
          <p:nvSpPr>
            <p:cNvPr id="27" name="Rounded Rectangle 26"/>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Date Placeholder 19"/>
          <p:cNvSpPr>
            <a:spLocks noGrp="1"/>
          </p:cNvSpPr>
          <p:nvPr>
            <p:ph type="dt" sz="half" idx="14"/>
          </p:nvPr>
        </p:nvSpPr>
        <p:spPr/>
        <p:txBody>
          <a:bodyPr/>
          <a:lstStyle/>
          <a:p>
            <a:fld id="{6A15C1F8-8B0C-409D-83F9-4C091FBA2B41}"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27</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29" name="Group 28"/>
          <p:cNvGrpSpPr/>
          <p:nvPr/>
        </p:nvGrpSpPr>
        <p:grpSpPr>
          <a:xfrm>
            <a:off x="152400" y="152400"/>
            <a:ext cx="457200" cy="457200"/>
            <a:chOff x="838200" y="1752600"/>
            <a:chExt cx="838200" cy="838200"/>
          </a:xfrm>
        </p:grpSpPr>
        <p:sp>
          <p:nvSpPr>
            <p:cNvPr id="30" name="Rounded Rectangle 2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3.google.com/images?q=tbn:ANd9GcR1kBw_Fy0wI96TD5oP7HapAKYipGkutRsCudrzWbOivnZB4-8bjA"/>
            <p:cNvPicPr>
              <a:picLocks noChangeAspect="1" noChangeArrowheads="1"/>
            </p:cNvPicPr>
            <p:nvPr/>
          </p:nvPicPr>
          <p:blipFill>
            <a:blip r:embed="rId4"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p:txBody>
          <a:bodyPr>
            <a:normAutofit/>
          </a:bodyPr>
          <a:lstStyle/>
          <a:p>
            <a:r>
              <a:rPr lang="en-US" sz="2200" dirty="0" smtClean="0">
                <a:latin typeface="Arial" pitchFamily="34" charset="0"/>
                <a:cs typeface="Arial" pitchFamily="34" charset="0"/>
              </a:rPr>
              <a:t>DSP48 Block Correlation</a:t>
            </a:r>
          </a:p>
          <a:p>
            <a:endParaRPr lang="en-US" dirty="0"/>
          </a:p>
        </p:txBody>
      </p:sp>
      <p:pic>
        <p:nvPicPr>
          <p:cNvPr id="1026" name="Picture 2"/>
          <p:cNvPicPr>
            <a:picLocks noChangeAspect="1" noChangeArrowheads="1"/>
          </p:cNvPicPr>
          <p:nvPr/>
        </p:nvPicPr>
        <p:blipFill>
          <a:blip r:embed="rId3"/>
          <a:srcRect/>
          <a:stretch>
            <a:fillRect/>
          </a:stretch>
        </p:blipFill>
        <p:spPr bwMode="auto">
          <a:xfrm>
            <a:off x="0" y="4038600"/>
            <a:ext cx="3810000" cy="23402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191000" y="1447800"/>
            <a:ext cx="4648200" cy="1981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657600" y="3733800"/>
            <a:ext cx="5410201" cy="2667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373982" y="1219200"/>
            <a:ext cx="3359818" cy="2209800"/>
          </a:xfrm>
          <a:prstGeom prst="rect">
            <a:avLst/>
          </a:prstGeom>
          <a:noFill/>
          <a:ln w="9525">
            <a:noFill/>
            <a:miter lim="800000"/>
            <a:headEnd/>
            <a:tailEnd/>
          </a:ln>
          <a:effectLst/>
        </p:spPr>
      </p:pic>
      <p:sp>
        <p:nvSpPr>
          <p:cNvPr id="11" name="Rectangle 10"/>
          <p:cNvSpPr/>
          <p:nvPr/>
        </p:nvSpPr>
        <p:spPr>
          <a:xfrm>
            <a:off x="304800" y="3607713"/>
            <a:ext cx="3221523" cy="430887"/>
          </a:xfrm>
          <a:prstGeom prst="rect">
            <a:avLst/>
          </a:prstGeom>
        </p:spPr>
        <p:txBody>
          <a:bodyPr wrap="none">
            <a:spAutoFit/>
          </a:bodyPr>
          <a:lstStyle/>
          <a:p>
            <a:pPr marL="342900" indent="-342900">
              <a:spcBef>
                <a:spcPct val="20000"/>
              </a:spcBef>
            </a:pPr>
            <a:r>
              <a:rPr lang="en-US" sz="2200" dirty="0" smtClean="0">
                <a:latin typeface="Arial" pitchFamily="34" charset="0"/>
                <a:cs typeface="Arial" pitchFamily="34" charset="0"/>
              </a:rPr>
              <a:t>Transpose Direct Form </a:t>
            </a:r>
          </a:p>
        </p:txBody>
      </p:sp>
      <p:sp>
        <p:nvSpPr>
          <p:cNvPr id="14" name="Date Placeholder 13"/>
          <p:cNvSpPr>
            <a:spLocks noGrp="1"/>
          </p:cNvSpPr>
          <p:nvPr>
            <p:ph type="dt" sz="half" idx="14"/>
          </p:nvPr>
        </p:nvSpPr>
        <p:spPr/>
        <p:txBody>
          <a:bodyPr/>
          <a:lstStyle/>
          <a:p>
            <a:fld id="{C96B9488-6D88-45E3-897A-EF78A46BCA84}" type="datetime4">
              <a:rPr lang="en-US" smtClean="0"/>
              <a:pPr/>
              <a:t>September 28, 2015</a:t>
            </a:fld>
            <a:endParaRPr lang="en-US" dirty="0"/>
          </a:p>
        </p:txBody>
      </p:sp>
      <p:sp>
        <p:nvSpPr>
          <p:cNvPr id="15" name="Slide Number Placeholder 14"/>
          <p:cNvSpPr>
            <a:spLocks noGrp="1"/>
          </p:cNvSpPr>
          <p:nvPr>
            <p:ph type="sldNum" sz="quarter" idx="15"/>
          </p:nvPr>
        </p:nvSpPr>
        <p:spPr/>
        <p:txBody>
          <a:bodyPr/>
          <a:lstStyle/>
          <a:p>
            <a:fld id="{8602B8DB-2F9B-4747-B883-1E2ED0C5C15F}" type="slidenum">
              <a:rPr lang="en-US" smtClean="0"/>
              <a:pPr/>
              <a:t>28</a:t>
            </a:fld>
            <a:endParaRPr lang="en-US"/>
          </a:p>
        </p:txBody>
      </p:sp>
      <p:sp>
        <p:nvSpPr>
          <p:cNvPr id="16" name="Footer Placeholder 15"/>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6"/>
          <p:cNvGrpSpPr/>
          <p:nvPr/>
        </p:nvGrpSpPr>
        <p:grpSpPr>
          <a:xfrm>
            <a:off x="152400" y="152400"/>
            <a:ext cx="457200" cy="457200"/>
            <a:chOff x="838200" y="1752600"/>
            <a:chExt cx="838200" cy="838200"/>
          </a:xfrm>
        </p:grpSpPr>
        <p:sp>
          <p:nvSpPr>
            <p:cNvPr id="18" name="Rounded Rectangle 17"/>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3.google.com/images?q=tbn:ANd9GcR1kBw_Fy0wI96TD5oP7HapAKYipGkutRsCudrzWbOivnZB4-8bjA"/>
            <p:cNvPicPr>
              <a:picLocks noChangeAspect="1" noChangeArrowheads="1"/>
            </p:cNvPicPr>
            <p:nvPr/>
          </p:nvPicPr>
          <p:blipFill>
            <a:blip r:embed="rId7"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pic>
        <p:nvPicPr>
          <p:cNvPr id="2050" name="Picture 2"/>
          <p:cNvPicPr>
            <a:picLocks noChangeAspect="1" noChangeArrowheads="1"/>
          </p:cNvPicPr>
          <p:nvPr/>
        </p:nvPicPr>
        <p:blipFill>
          <a:blip r:embed="rId3"/>
          <a:srcRect/>
          <a:stretch>
            <a:fillRect/>
          </a:stretch>
        </p:blipFill>
        <p:spPr bwMode="auto">
          <a:xfrm>
            <a:off x="4572000" y="1219200"/>
            <a:ext cx="4478595" cy="4800600"/>
          </a:xfrm>
          <a:prstGeom prst="rect">
            <a:avLst/>
          </a:prstGeom>
          <a:noFill/>
          <a:ln w="9525">
            <a:noFill/>
            <a:miter lim="800000"/>
            <a:headEnd/>
            <a:tailEnd/>
          </a:ln>
          <a:effectLst/>
        </p:spPr>
      </p:pic>
      <p:sp>
        <p:nvSpPr>
          <p:cNvPr id="10" name="Rectangle 9"/>
          <p:cNvSpPr/>
          <p:nvPr/>
        </p:nvSpPr>
        <p:spPr>
          <a:xfrm>
            <a:off x="685800" y="11971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Coefficients are rounded in the form of summed powers of two. </a:t>
            </a:r>
            <a:endParaRPr lang="en-US" sz="2000" dirty="0">
              <a:latin typeface="Arial" pitchFamily="34" charset="0"/>
              <a:cs typeface="Arial" pitchFamily="34" charset="0"/>
            </a:endParaRPr>
          </a:p>
        </p:txBody>
      </p:sp>
      <p:sp>
        <p:nvSpPr>
          <p:cNvPr id="11" name="Rectangle 10"/>
          <p:cNvSpPr/>
          <p:nvPr/>
        </p:nvSpPr>
        <p:spPr>
          <a:xfrm>
            <a:off x="685800" y="30259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Four alternative </a:t>
            </a:r>
            <a:r>
              <a:rPr lang="en-US" sz="2000" dirty="0" err="1" smtClean="0">
                <a:latin typeface="Arial" pitchFamily="34" charset="0"/>
                <a:cs typeface="Arial" pitchFamily="34" charset="0"/>
              </a:rPr>
              <a:t>multiplierless</a:t>
            </a:r>
            <a:r>
              <a:rPr lang="en-US" sz="2000" dirty="0" smtClean="0">
                <a:latin typeface="Arial" pitchFamily="34" charset="0"/>
                <a:cs typeface="Arial" pitchFamily="34" charset="0"/>
              </a:rPr>
              <a:t> Cor. using 4 coefficient sets.</a:t>
            </a:r>
            <a:endParaRPr lang="en-US" sz="2000" dirty="0">
              <a:latin typeface="Arial" pitchFamily="34" charset="0"/>
              <a:cs typeface="Arial" pitchFamily="34" charset="0"/>
            </a:endParaRPr>
          </a:p>
        </p:txBody>
      </p:sp>
      <p:grpSp>
        <p:nvGrpSpPr>
          <p:cNvPr id="12" name="Group 11"/>
          <p:cNvGrpSpPr/>
          <p:nvPr/>
        </p:nvGrpSpPr>
        <p:grpSpPr>
          <a:xfrm>
            <a:off x="152400" y="1143000"/>
            <a:ext cx="533400" cy="533400"/>
            <a:chOff x="111456" y="1357952"/>
            <a:chExt cx="726744" cy="699448"/>
          </a:xfrm>
        </p:grpSpPr>
        <p:sp>
          <p:nvSpPr>
            <p:cNvPr id="13" name="Rounded Rectangle 12"/>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8" name="Rectangle 17"/>
          <p:cNvSpPr/>
          <p:nvPr/>
        </p:nvSpPr>
        <p:spPr>
          <a:xfrm>
            <a:off x="685800" y="2035314"/>
            <a:ext cx="4114800" cy="707886"/>
          </a:xfrm>
          <a:prstGeom prst="rect">
            <a:avLst/>
          </a:prstGeom>
        </p:spPr>
        <p:txBody>
          <a:bodyPr wrap="square">
            <a:spAutoFit/>
          </a:bodyPr>
          <a:lstStyle/>
          <a:p>
            <a:r>
              <a:rPr lang="en-US" sz="2000" dirty="0" smtClean="0">
                <a:latin typeface="Arial" pitchFamily="34" charset="0"/>
                <a:cs typeface="Arial" pitchFamily="34" charset="0"/>
              </a:rPr>
              <a:t>Shift, Add  instead of multiplying by coefficients.</a:t>
            </a:r>
            <a:endParaRPr lang="en-US" sz="2000" dirty="0"/>
          </a:p>
        </p:txBody>
      </p:sp>
      <p:sp>
        <p:nvSpPr>
          <p:cNvPr id="19" name="Rectangle 18"/>
          <p:cNvSpPr/>
          <p:nvPr/>
        </p:nvSpPr>
        <p:spPr>
          <a:xfrm>
            <a:off x="685800" y="4038600"/>
            <a:ext cx="4114800" cy="707886"/>
          </a:xfrm>
          <a:prstGeom prst="rect">
            <a:avLst/>
          </a:prstGeom>
        </p:spPr>
        <p:txBody>
          <a:bodyPr wrap="square">
            <a:spAutoFit/>
          </a:bodyPr>
          <a:lstStyle/>
          <a:p>
            <a:pPr algn="just"/>
            <a:r>
              <a:rPr lang="en-US" sz="2000" dirty="0" err="1" smtClean="0">
                <a:latin typeface="Arial" pitchFamily="34" charset="0"/>
                <a:cs typeface="Arial" pitchFamily="34" charset="0"/>
              </a:rPr>
              <a:t>Quantisation</a:t>
            </a:r>
            <a:r>
              <a:rPr lang="en-US" sz="2000" dirty="0" smtClean="0">
                <a:latin typeface="Arial" pitchFamily="34" charset="0"/>
                <a:cs typeface="Arial" pitchFamily="34" charset="0"/>
              </a:rPr>
              <a:t> of 0.125, 0.25, 0.5, and 1 corresponding to using 4, 3, 2, 1 bits .</a:t>
            </a:r>
            <a:endParaRPr lang="en-US" sz="2000" dirty="0">
              <a:latin typeface="Arial" pitchFamily="34" charset="0"/>
              <a:cs typeface="Arial" pitchFamily="34" charset="0"/>
            </a:endParaRPr>
          </a:p>
        </p:txBody>
      </p:sp>
      <p:sp>
        <p:nvSpPr>
          <p:cNvPr id="20" name="Rectangle 19"/>
          <p:cNvSpPr/>
          <p:nvPr/>
        </p:nvSpPr>
        <p:spPr>
          <a:xfrm>
            <a:off x="685800" y="5159514"/>
            <a:ext cx="4114800" cy="707886"/>
          </a:xfrm>
          <a:prstGeom prst="rect">
            <a:avLst/>
          </a:prstGeom>
        </p:spPr>
        <p:txBody>
          <a:bodyPr wrap="square">
            <a:spAutoFit/>
          </a:bodyPr>
          <a:lstStyle/>
          <a:p>
            <a:pPr algn="just"/>
            <a:r>
              <a:rPr lang="en-US" sz="2000" dirty="0" smtClean="0">
                <a:latin typeface="Arial" pitchFamily="34" charset="0"/>
                <a:cs typeface="Arial" pitchFamily="34" charset="0"/>
              </a:rPr>
              <a:t>Compare the cost, performance with multiplier-based </a:t>
            </a:r>
            <a:r>
              <a:rPr lang="en-US" sz="2000" dirty="0" err="1" smtClean="0">
                <a:latin typeface="Arial" pitchFamily="34" charset="0"/>
                <a:cs typeface="Arial" pitchFamily="34" charset="0"/>
              </a:rPr>
              <a:t>correlators</a:t>
            </a:r>
            <a:endParaRPr lang="en-US" sz="2000" dirty="0"/>
          </a:p>
        </p:txBody>
      </p:sp>
      <p:grpSp>
        <p:nvGrpSpPr>
          <p:cNvPr id="21" name="Group 20"/>
          <p:cNvGrpSpPr/>
          <p:nvPr/>
        </p:nvGrpSpPr>
        <p:grpSpPr>
          <a:xfrm>
            <a:off x="152400" y="2073414"/>
            <a:ext cx="533400" cy="533400"/>
            <a:chOff x="111456" y="1357952"/>
            <a:chExt cx="726744" cy="699448"/>
          </a:xfrm>
        </p:grpSpPr>
        <p:sp>
          <p:nvSpPr>
            <p:cNvPr id="22" name="Rounded Rectangle 2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24" name="Group 23"/>
          <p:cNvGrpSpPr/>
          <p:nvPr/>
        </p:nvGrpSpPr>
        <p:grpSpPr>
          <a:xfrm>
            <a:off x="152400" y="3048000"/>
            <a:ext cx="533400" cy="533400"/>
            <a:chOff x="111456" y="1357952"/>
            <a:chExt cx="726744" cy="699448"/>
          </a:xfrm>
        </p:grpSpPr>
        <p:sp>
          <p:nvSpPr>
            <p:cNvPr id="25" name="Rounded Rectangle 2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27" name="Group 26"/>
          <p:cNvGrpSpPr/>
          <p:nvPr/>
        </p:nvGrpSpPr>
        <p:grpSpPr>
          <a:xfrm>
            <a:off x="152400" y="4114800"/>
            <a:ext cx="533400" cy="533400"/>
            <a:chOff x="111456" y="1357952"/>
            <a:chExt cx="726744" cy="699448"/>
          </a:xfrm>
        </p:grpSpPr>
        <p:sp>
          <p:nvSpPr>
            <p:cNvPr id="28" name="Rounded Rectangle 2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grpSp>
        <p:nvGrpSpPr>
          <p:cNvPr id="30" name="Group 29"/>
          <p:cNvGrpSpPr/>
          <p:nvPr/>
        </p:nvGrpSpPr>
        <p:grpSpPr>
          <a:xfrm>
            <a:off x="152400" y="5200650"/>
            <a:ext cx="533400" cy="533400"/>
            <a:chOff x="111456" y="1357952"/>
            <a:chExt cx="726744" cy="699448"/>
          </a:xfrm>
        </p:grpSpPr>
        <p:sp>
          <p:nvSpPr>
            <p:cNvPr id="31" name="Rounded Rectangle 30"/>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35" name="Date Placeholder 34"/>
          <p:cNvSpPr>
            <a:spLocks noGrp="1"/>
          </p:cNvSpPr>
          <p:nvPr>
            <p:ph type="dt" sz="half" idx="14"/>
          </p:nvPr>
        </p:nvSpPr>
        <p:spPr/>
        <p:txBody>
          <a:bodyPr/>
          <a:lstStyle/>
          <a:p>
            <a:fld id="{6C723BC5-E06A-4194-8D8D-5A5CCD4A6D42}" type="datetime4">
              <a:rPr lang="en-US" smtClean="0"/>
              <a:pPr/>
              <a:t>September 28, 2015</a:t>
            </a:fld>
            <a:endParaRPr lang="en-US" dirty="0"/>
          </a:p>
        </p:txBody>
      </p:sp>
      <p:sp>
        <p:nvSpPr>
          <p:cNvPr id="36" name="Slide Number Placeholder 35"/>
          <p:cNvSpPr>
            <a:spLocks noGrp="1"/>
          </p:cNvSpPr>
          <p:nvPr>
            <p:ph type="sldNum" sz="quarter" idx="15"/>
          </p:nvPr>
        </p:nvSpPr>
        <p:spPr/>
        <p:txBody>
          <a:bodyPr/>
          <a:lstStyle/>
          <a:p>
            <a:fld id="{8602B8DB-2F9B-4747-B883-1E2ED0C5C15F}" type="slidenum">
              <a:rPr lang="en-US" smtClean="0"/>
              <a:pPr/>
              <a:t>29</a:t>
            </a:fld>
            <a:endParaRPr lang="en-US"/>
          </a:p>
        </p:txBody>
      </p:sp>
      <p:sp>
        <p:nvSpPr>
          <p:cNvPr id="37" name="Footer Placeholder 36"/>
          <p:cNvSpPr>
            <a:spLocks noGrp="1"/>
          </p:cNvSpPr>
          <p:nvPr>
            <p:ph type="ftr" sz="quarter" idx="16"/>
          </p:nvPr>
        </p:nvSpPr>
        <p:spPr/>
        <p:txBody>
          <a:bodyPr/>
          <a:lstStyle/>
          <a:p>
            <a:r>
              <a:rPr lang="en-US" smtClean="0"/>
              <a:t>Techniques for Multi-Standard Cognitive Radios on FPGAs</a:t>
            </a:r>
            <a:endParaRPr lang="en-US"/>
          </a:p>
        </p:txBody>
      </p:sp>
      <p:grpSp>
        <p:nvGrpSpPr>
          <p:cNvPr id="38" name="Group 37"/>
          <p:cNvGrpSpPr/>
          <p:nvPr/>
        </p:nvGrpSpPr>
        <p:grpSpPr>
          <a:xfrm>
            <a:off x="152400" y="152400"/>
            <a:ext cx="457200" cy="457200"/>
            <a:chOff x="838200" y="4114800"/>
            <a:chExt cx="838200" cy="838200"/>
          </a:xfrm>
        </p:grpSpPr>
        <p:sp>
          <p:nvSpPr>
            <p:cNvPr id="39" name="Rounded Rectangle 38"/>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0" name="Picture 6" descr="https://encrypted-tbn2.google.com/images?q=tbn:ANd9GcTHHSMS2_7cQwcjupIVc5pKCNs8XuaHoU-uvGMv5tjBFfYIniyU"/>
            <p:cNvPicPr>
              <a:picLocks noChangeAspect="1" noChangeArrowheads="1"/>
            </p:cNvPicPr>
            <p:nvPr/>
          </p:nvPicPr>
          <p:blipFill>
            <a:blip r:embed="rId5"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7" name="Text Placeholder 6"/>
          <p:cNvSpPr>
            <a:spLocks noGrp="1"/>
          </p:cNvSpPr>
          <p:nvPr>
            <p:ph type="body" sz="quarter" idx="13"/>
          </p:nvPr>
        </p:nvSpPr>
        <p:spPr/>
        <p:txBody>
          <a:bodyPr>
            <a:normAutofit lnSpcReduction="10000"/>
          </a:bodyPr>
          <a:lstStyle/>
          <a:p>
            <a:r>
              <a:rPr lang="en-US" dirty="0" smtClean="0"/>
              <a:t>Wireless Applications</a:t>
            </a:r>
          </a:p>
          <a:p>
            <a:endParaRPr lang="en-US" dirty="0"/>
          </a:p>
        </p:txBody>
      </p:sp>
      <p:pic>
        <p:nvPicPr>
          <p:cNvPr id="8" name="Picture 10" descr="https://encrypted-tbn3.google.com/images?q=tbn:ANd9GcSidtWY7TykHPPgdQal2_nYgR9KK5f-u9HxIBhxmsWpQLLO8OhqPQ"/>
          <p:cNvPicPr>
            <a:picLocks noChangeAspect="1" noChangeArrowheads="1"/>
          </p:cNvPicPr>
          <p:nvPr/>
        </p:nvPicPr>
        <p:blipFill>
          <a:blip r:embed="rId3"/>
          <a:srcRect/>
          <a:stretch>
            <a:fillRect/>
          </a:stretch>
        </p:blipFill>
        <p:spPr bwMode="auto">
          <a:xfrm>
            <a:off x="3352800" y="4174156"/>
            <a:ext cx="2971800" cy="1845644"/>
          </a:xfrm>
          <a:prstGeom prst="rect">
            <a:avLst/>
          </a:prstGeom>
          <a:noFill/>
        </p:spPr>
      </p:pic>
      <p:pic>
        <p:nvPicPr>
          <p:cNvPr id="9" name="Picture 14" descr="https://encrypted-tbn1.google.com/images?q=tbn:ANd9GcS-qTs9lURH-o5kAMNN0r1aTM_lllwJbZwmibRIrOwFxS6-mKGE1Q"/>
          <p:cNvPicPr>
            <a:picLocks noChangeAspect="1" noChangeArrowheads="1"/>
          </p:cNvPicPr>
          <p:nvPr/>
        </p:nvPicPr>
        <p:blipFill>
          <a:blip r:embed="rId4"/>
          <a:srcRect/>
          <a:stretch>
            <a:fillRect/>
          </a:stretch>
        </p:blipFill>
        <p:spPr bwMode="auto">
          <a:xfrm>
            <a:off x="838200" y="1752600"/>
            <a:ext cx="2760671" cy="1828800"/>
          </a:xfrm>
          <a:prstGeom prst="rect">
            <a:avLst/>
          </a:prstGeom>
          <a:noFill/>
        </p:spPr>
      </p:pic>
      <p:pic>
        <p:nvPicPr>
          <p:cNvPr id="10" name="Picture 16" descr="https://encrypted-tbn1.google.com/images?q=tbn:ANd9GcTCDQ-eA7teKVOgSNW0C7185mqzBsZdqMldIKoLRwuMxkZYDjsVsQ"/>
          <p:cNvPicPr>
            <a:picLocks noChangeAspect="1" noChangeArrowheads="1"/>
          </p:cNvPicPr>
          <p:nvPr/>
        </p:nvPicPr>
        <p:blipFill>
          <a:blip r:embed="rId5"/>
          <a:srcRect/>
          <a:stretch>
            <a:fillRect/>
          </a:stretch>
        </p:blipFill>
        <p:spPr bwMode="auto">
          <a:xfrm>
            <a:off x="5257800" y="1600200"/>
            <a:ext cx="3200400" cy="2007130"/>
          </a:xfrm>
          <a:prstGeom prst="rect">
            <a:avLst/>
          </a:prstGeom>
          <a:noFill/>
        </p:spPr>
      </p:pic>
      <p:sp>
        <p:nvSpPr>
          <p:cNvPr id="11" name="Rectangle 10"/>
          <p:cNvSpPr/>
          <p:nvPr/>
        </p:nvSpPr>
        <p:spPr>
          <a:xfrm>
            <a:off x="3276600" y="3805535"/>
            <a:ext cx="3132652" cy="461665"/>
          </a:xfrm>
          <a:prstGeom prst="rect">
            <a:avLst/>
          </a:prstGeom>
        </p:spPr>
        <p:txBody>
          <a:bodyPr wrap="none">
            <a:spAutoFit/>
          </a:bodyPr>
          <a:lstStyle/>
          <a:p>
            <a:r>
              <a:rPr lang="en-US" sz="2400" dirty="0" smtClean="0"/>
              <a:t>Vehicle Communication</a:t>
            </a:r>
          </a:p>
        </p:txBody>
      </p:sp>
      <p:sp>
        <p:nvSpPr>
          <p:cNvPr id="12" name="Rectangle 11"/>
          <p:cNvSpPr/>
          <p:nvPr/>
        </p:nvSpPr>
        <p:spPr>
          <a:xfrm>
            <a:off x="533400" y="1371600"/>
            <a:ext cx="3444533" cy="461665"/>
          </a:xfrm>
          <a:prstGeom prst="rect">
            <a:avLst/>
          </a:prstGeom>
        </p:spPr>
        <p:txBody>
          <a:bodyPr wrap="none">
            <a:spAutoFit/>
          </a:bodyPr>
          <a:lstStyle/>
          <a:p>
            <a:r>
              <a:rPr lang="en-US" sz="2400" dirty="0" smtClean="0"/>
              <a:t>Handheld Communication</a:t>
            </a:r>
          </a:p>
        </p:txBody>
      </p:sp>
      <p:sp>
        <p:nvSpPr>
          <p:cNvPr id="15" name="Date Placeholder 14"/>
          <p:cNvSpPr>
            <a:spLocks noGrp="1"/>
          </p:cNvSpPr>
          <p:nvPr>
            <p:ph type="dt" sz="half" idx="14"/>
          </p:nvPr>
        </p:nvSpPr>
        <p:spPr/>
        <p:txBody>
          <a:bodyPr/>
          <a:lstStyle/>
          <a:p>
            <a:fld id="{6B776F8E-C684-4548-8C60-87983CF3D08A}" type="datetime4">
              <a:rPr lang="en-US" smtClean="0"/>
              <a:pPr/>
              <a:t>September 28, 2015</a:t>
            </a:fld>
            <a:endParaRPr lang="en-US" dirty="0"/>
          </a:p>
        </p:txBody>
      </p:sp>
      <p:sp>
        <p:nvSpPr>
          <p:cNvPr id="16" name="Slide Number Placeholder 15"/>
          <p:cNvSpPr>
            <a:spLocks noGrp="1"/>
          </p:cNvSpPr>
          <p:nvPr>
            <p:ph type="sldNum" sz="quarter" idx="15"/>
          </p:nvPr>
        </p:nvSpPr>
        <p:spPr/>
        <p:txBody>
          <a:bodyPr/>
          <a:lstStyle/>
          <a:p>
            <a:fld id="{8602B8DB-2F9B-4747-B883-1E2ED0C5C15F}" type="slidenum">
              <a:rPr lang="en-US" smtClean="0"/>
              <a:pPr/>
              <a:t>3</a:t>
            </a:fld>
            <a:endParaRPr lang="en-US"/>
          </a:p>
        </p:txBody>
      </p:sp>
      <p:sp>
        <p:nvSpPr>
          <p:cNvPr id="17" name="Footer Placeholder 16"/>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p:txBody>
          <a:bodyPr>
            <a:normAutofit lnSpcReduction="10000"/>
          </a:bodyPr>
          <a:lstStyle/>
          <a:p>
            <a:r>
              <a:rPr lang="en-US" sz="3000" dirty="0" err="1" smtClean="0"/>
              <a:t>Multiplierless</a:t>
            </a:r>
            <a:r>
              <a:rPr lang="en-US" sz="3000" dirty="0" smtClean="0"/>
              <a:t> Correlation Results</a:t>
            </a:r>
          </a:p>
          <a:p>
            <a:endParaRPr lang="en-US" dirty="0"/>
          </a:p>
        </p:txBody>
      </p:sp>
      <p:sp>
        <p:nvSpPr>
          <p:cNvPr id="9" name="TextBox 8"/>
          <p:cNvSpPr txBox="1"/>
          <p:nvPr/>
        </p:nvSpPr>
        <p:spPr>
          <a:xfrm>
            <a:off x="381000" y="5638800"/>
            <a:ext cx="8458200" cy="523220"/>
          </a:xfrm>
          <a:prstGeom prst="rect">
            <a:avLst/>
          </a:prstGeom>
          <a:noFill/>
        </p:spPr>
        <p:txBody>
          <a:bodyPr wrap="square" rtlCol="0">
            <a:spAutoFit/>
          </a:bodyPr>
          <a:lstStyle/>
          <a:p>
            <a:r>
              <a:rPr lang="en-US" sz="1400" dirty="0" err="1" smtClean="0">
                <a:latin typeface="Arial" pitchFamily="34" charset="0"/>
                <a:cs typeface="Arial" pitchFamily="34" charset="0"/>
              </a:rPr>
              <a:t>DSPc</a:t>
            </a:r>
            <a:r>
              <a:rPr lang="en-US" sz="1400" dirty="0" smtClean="0">
                <a:latin typeface="Arial" pitchFamily="34" charset="0"/>
                <a:cs typeface="Arial" pitchFamily="34" charset="0"/>
              </a:rPr>
              <a:t>: DSP48 based </a:t>
            </a:r>
            <a:r>
              <a:rPr lang="en-US" sz="1400" dirty="0" err="1" smtClean="0">
                <a:latin typeface="Arial" pitchFamily="34" charset="0"/>
                <a:cs typeface="Arial" pitchFamily="34" charset="0"/>
              </a:rPr>
              <a:t>correlator</a:t>
            </a:r>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ML1, …, ML4: </a:t>
            </a:r>
            <a:r>
              <a:rPr lang="en-US" sz="1400" dirty="0" err="1" smtClean="0">
                <a:latin typeface="Arial" pitchFamily="34" charset="0"/>
                <a:cs typeface="Arial" pitchFamily="34" charset="0"/>
              </a:rPr>
              <a:t>Multiplierless</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correlator</a:t>
            </a:r>
            <a:r>
              <a:rPr lang="en-US" sz="1400" dirty="0" smtClean="0">
                <a:latin typeface="Arial" pitchFamily="34" charset="0"/>
                <a:cs typeface="Arial" pitchFamily="34" charset="0"/>
              </a:rPr>
              <a:t> with </a:t>
            </a:r>
            <a:r>
              <a:rPr lang="en-US" sz="1400" dirty="0" err="1" smtClean="0">
                <a:latin typeface="Arial" pitchFamily="34" charset="0"/>
                <a:cs typeface="Arial" pitchFamily="34" charset="0"/>
              </a:rPr>
              <a:t>quatisation</a:t>
            </a:r>
            <a:r>
              <a:rPr lang="en-US" sz="1400" dirty="0" smtClean="0">
                <a:latin typeface="Arial" pitchFamily="34" charset="0"/>
                <a:cs typeface="Arial" pitchFamily="34" charset="0"/>
              </a:rPr>
              <a:t> of 1, 0.5, 0.25, 0.125, respectively</a:t>
            </a:r>
          </a:p>
        </p:txBody>
      </p:sp>
      <p:sp>
        <p:nvSpPr>
          <p:cNvPr id="10" name="TextBox 9"/>
          <p:cNvSpPr txBox="1"/>
          <p:nvPr/>
        </p:nvSpPr>
        <p:spPr>
          <a:xfrm>
            <a:off x="5257800" y="1295400"/>
            <a:ext cx="3429000" cy="707886"/>
          </a:xfrm>
          <a:prstGeom prst="rect">
            <a:avLst/>
          </a:prstGeom>
          <a:noFill/>
        </p:spPr>
        <p:txBody>
          <a:bodyPr wrap="square" rtlCol="0">
            <a:spAutoFit/>
          </a:bodyPr>
          <a:lstStyle/>
          <a:p>
            <a:r>
              <a:rPr lang="en-US" sz="2000" dirty="0" smtClean="0">
                <a:latin typeface="Arial" pitchFamily="34" charset="0"/>
                <a:cs typeface="Arial" pitchFamily="34" charset="0"/>
              </a:rPr>
              <a:t>The </a:t>
            </a:r>
            <a:r>
              <a:rPr lang="en-US" sz="2000" dirty="0" err="1" smtClean="0">
                <a:latin typeface="Arial" pitchFamily="34" charset="0"/>
                <a:cs typeface="Arial" pitchFamily="34" charset="0"/>
              </a:rPr>
              <a:t>correlators</a:t>
            </a:r>
            <a:r>
              <a:rPr lang="en-US" sz="2000" dirty="0" smtClean="0">
                <a:latin typeface="Arial" pitchFamily="34" charset="0"/>
                <a:cs typeface="Arial" pitchFamily="34" charset="0"/>
              </a:rPr>
              <a:t> are used for OFDM </a:t>
            </a:r>
            <a:r>
              <a:rPr lang="en-US" sz="2000" dirty="0" err="1" smtClean="0">
                <a:latin typeface="Arial" pitchFamily="34" charset="0"/>
                <a:cs typeface="Arial" pitchFamily="34" charset="0"/>
              </a:rPr>
              <a:t>synchronisation</a:t>
            </a:r>
            <a:endParaRPr lang="en-US" sz="2000" dirty="0">
              <a:latin typeface="Arial" pitchFamily="34" charset="0"/>
              <a:cs typeface="Arial" pitchFamily="34" charset="0"/>
            </a:endParaRPr>
          </a:p>
        </p:txBody>
      </p:sp>
      <p:sp>
        <p:nvSpPr>
          <p:cNvPr id="13" name="Date Placeholder 12"/>
          <p:cNvSpPr>
            <a:spLocks noGrp="1"/>
          </p:cNvSpPr>
          <p:nvPr>
            <p:ph type="dt" sz="half" idx="14"/>
          </p:nvPr>
        </p:nvSpPr>
        <p:spPr/>
        <p:txBody>
          <a:bodyPr/>
          <a:lstStyle/>
          <a:p>
            <a:fld id="{29BB8370-E5D5-411F-923C-BBAF0431D706}" type="datetime4">
              <a:rPr lang="en-US" smtClean="0"/>
              <a:pPr/>
              <a:t>September 28, 2015</a:t>
            </a:fld>
            <a:endParaRPr lang="en-US" dirty="0"/>
          </a:p>
        </p:txBody>
      </p:sp>
      <p:sp>
        <p:nvSpPr>
          <p:cNvPr id="14" name="Slide Number Placeholder 13"/>
          <p:cNvSpPr>
            <a:spLocks noGrp="1"/>
          </p:cNvSpPr>
          <p:nvPr>
            <p:ph type="sldNum" sz="quarter" idx="15"/>
          </p:nvPr>
        </p:nvSpPr>
        <p:spPr/>
        <p:txBody>
          <a:bodyPr/>
          <a:lstStyle/>
          <a:p>
            <a:fld id="{8602B8DB-2F9B-4747-B883-1E2ED0C5C15F}" type="slidenum">
              <a:rPr lang="en-US" smtClean="0"/>
              <a:pPr/>
              <a:t>30</a:t>
            </a:fld>
            <a:endParaRPr lang="en-US"/>
          </a:p>
        </p:txBody>
      </p:sp>
      <p:sp>
        <p:nvSpPr>
          <p:cNvPr id="15" name="Footer Placeholder 14"/>
          <p:cNvSpPr>
            <a:spLocks noGrp="1"/>
          </p:cNvSpPr>
          <p:nvPr>
            <p:ph type="ftr" sz="quarter" idx="16"/>
          </p:nvPr>
        </p:nvSpPr>
        <p:spPr/>
        <p:txBody>
          <a:bodyPr/>
          <a:lstStyle/>
          <a:p>
            <a:r>
              <a:rPr lang="en-US" smtClean="0"/>
              <a:t>Techniques for Multi-Standard Cognitive Radios on FPGAs</a:t>
            </a:r>
            <a:endParaRPr lang="en-US"/>
          </a:p>
        </p:txBody>
      </p:sp>
      <p:pic>
        <p:nvPicPr>
          <p:cNvPr id="3074" name="Picture 2"/>
          <p:cNvPicPr>
            <a:picLocks noChangeAspect="1" noChangeArrowheads="1"/>
          </p:cNvPicPr>
          <p:nvPr/>
        </p:nvPicPr>
        <p:blipFill>
          <a:blip r:embed="rId3"/>
          <a:srcRect/>
          <a:stretch>
            <a:fillRect/>
          </a:stretch>
        </p:blipFill>
        <p:spPr bwMode="auto">
          <a:xfrm>
            <a:off x="4800600" y="2133600"/>
            <a:ext cx="4267200" cy="3090862"/>
          </a:xfrm>
          <a:prstGeom prst="rect">
            <a:avLst/>
          </a:prstGeom>
          <a:noFill/>
          <a:ln w="9525">
            <a:noFill/>
            <a:miter lim="800000"/>
            <a:headEnd/>
            <a:tailEnd/>
          </a:ln>
          <a:effectLst/>
        </p:spPr>
      </p:pic>
      <p:pic>
        <p:nvPicPr>
          <p:cNvPr id="3" name="Picture 3"/>
          <p:cNvPicPr>
            <a:picLocks noChangeAspect="1" noChangeArrowheads="1"/>
          </p:cNvPicPr>
          <p:nvPr/>
        </p:nvPicPr>
        <p:blipFill>
          <a:blip r:embed="rId4"/>
          <a:srcRect/>
          <a:stretch>
            <a:fillRect/>
          </a:stretch>
        </p:blipFill>
        <p:spPr bwMode="auto">
          <a:xfrm>
            <a:off x="76200" y="1752600"/>
            <a:ext cx="4495800" cy="3535206"/>
          </a:xfrm>
          <a:prstGeom prst="rect">
            <a:avLst/>
          </a:prstGeom>
          <a:noFill/>
          <a:ln w="9525">
            <a:noFill/>
            <a:miter lim="800000"/>
            <a:headEnd/>
            <a:tailEnd/>
          </a:ln>
          <a:effectLst/>
        </p:spPr>
      </p:pic>
      <p:grpSp>
        <p:nvGrpSpPr>
          <p:cNvPr id="18" name="Group 22"/>
          <p:cNvGrpSpPr/>
          <p:nvPr/>
        </p:nvGrpSpPr>
        <p:grpSpPr>
          <a:xfrm>
            <a:off x="152400" y="152400"/>
            <a:ext cx="457200" cy="457200"/>
            <a:chOff x="1066800" y="3657600"/>
            <a:chExt cx="838200" cy="838200"/>
          </a:xfrm>
        </p:grpSpPr>
        <p:sp>
          <p:nvSpPr>
            <p:cNvPr id="19" name="Rounded Rectangle 1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1.google.com/images?q=tbn:ANd9GcTfc9ArH01iBkL6YXMxW4f4qhbNEyoIUxurZnm97fAK0990fHTjbA"/>
            <p:cNvPicPr>
              <a:picLocks noChangeAspect="1" noChangeArrowheads="1"/>
            </p:cNvPicPr>
            <p:nvPr/>
          </p:nvPicPr>
          <p:blipFill>
            <a:blip r:embed="rId5"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639762"/>
          </a:xfrm>
        </p:spPr>
        <p:txBody>
          <a:bodyPr>
            <a:normAutofit fontScale="90000"/>
          </a:bodyPr>
          <a:lstStyle/>
          <a:p>
            <a:pPr marL="342900" indent="-342900"/>
            <a:r>
              <a:rPr lang="en-US" b="1" i="1" dirty="0" err="1" smtClean="0"/>
              <a:t>Multiplierless</a:t>
            </a:r>
            <a:r>
              <a:rPr lang="en-US" b="1" i="1" dirty="0" smtClean="0"/>
              <a:t> </a:t>
            </a:r>
            <a:r>
              <a:rPr lang="en-US" b="1" i="1" dirty="0" err="1" smtClean="0"/>
              <a:t>Correlator</a:t>
            </a:r>
            <a:r>
              <a:rPr lang="en-US" b="1" i="1" dirty="0" smtClean="0"/>
              <a:t> Design</a:t>
            </a:r>
          </a:p>
        </p:txBody>
      </p:sp>
      <p:sp>
        <p:nvSpPr>
          <p:cNvPr id="7" name="Text Placeholder 6"/>
          <p:cNvSpPr>
            <a:spLocks noGrp="1"/>
          </p:cNvSpPr>
          <p:nvPr>
            <p:ph type="body" sz="quarter" idx="13"/>
          </p:nvPr>
        </p:nvSpPr>
        <p:spPr>
          <a:xfrm>
            <a:off x="457200" y="762000"/>
            <a:ext cx="8229600" cy="533400"/>
          </a:xfrm>
        </p:spPr>
        <p:txBody>
          <a:bodyPr>
            <a:normAutofit lnSpcReduction="10000"/>
          </a:bodyPr>
          <a:lstStyle/>
          <a:p>
            <a:r>
              <a:rPr lang="en-US" sz="3000" dirty="0" err="1" smtClean="0"/>
              <a:t>Multiplierless</a:t>
            </a:r>
            <a:r>
              <a:rPr lang="en-US" sz="3000" dirty="0" smtClean="0"/>
              <a:t> Correlation Results</a:t>
            </a:r>
          </a:p>
          <a:p>
            <a:endParaRPr lang="en-US" sz="3000" dirty="0"/>
          </a:p>
        </p:txBody>
      </p:sp>
      <p:sp>
        <p:nvSpPr>
          <p:cNvPr id="10" name="Rectangle 9"/>
          <p:cNvSpPr/>
          <p:nvPr/>
        </p:nvSpPr>
        <p:spPr>
          <a:xfrm>
            <a:off x="838200" y="5638800"/>
            <a:ext cx="4648200" cy="400110"/>
          </a:xfrm>
          <a:prstGeom prst="rect">
            <a:avLst/>
          </a:prstGeom>
        </p:spPr>
        <p:txBody>
          <a:bodyPr wrap="square">
            <a:spAutoFit/>
          </a:bodyPr>
          <a:lstStyle/>
          <a:p>
            <a:pPr algn="just"/>
            <a:r>
              <a:rPr lang="en-US" sz="2000" dirty="0" smtClean="0">
                <a:latin typeface="Arial" pitchFamily="34" charset="0"/>
                <a:cs typeface="Arial" pitchFamily="34" charset="0"/>
              </a:rPr>
              <a:t>This work has published in IEEE TVLSI</a:t>
            </a:r>
            <a:endParaRPr lang="en-US" sz="2000" dirty="0">
              <a:latin typeface="Arial" pitchFamily="34" charset="0"/>
              <a:cs typeface="Arial" pitchFamily="34" charset="0"/>
            </a:endParaRPr>
          </a:p>
        </p:txBody>
      </p:sp>
      <p:sp>
        <p:nvSpPr>
          <p:cNvPr id="11" name="Rectangle 10"/>
          <p:cNvSpPr/>
          <p:nvPr/>
        </p:nvSpPr>
        <p:spPr>
          <a:xfrm>
            <a:off x="838200" y="4854714"/>
            <a:ext cx="7924800" cy="400110"/>
          </a:xfrm>
          <a:prstGeom prst="rect">
            <a:avLst/>
          </a:prstGeom>
        </p:spPr>
        <p:txBody>
          <a:bodyPr wrap="square">
            <a:spAutoFit/>
          </a:bodyPr>
          <a:lstStyle/>
          <a:p>
            <a:r>
              <a:rPr lang="en-US" sz="2000" b="1" i="1" dirty="0" smtClean="0">
                <a:latin typeface="Arial" pitchFamily="34" charset="0"/>
                <a:cs typeface="Arial" pitchFamily="34" charset="0"/>
              </a:rPr>
              <a:t>ML </a:t>
            </a:r>
            <a:r>
              <a:rPr lang="en-US" sz="2000" b="1" i="1" dirty="0" err="1" smtClean="0">
                <a:latin typeface="Arial" pitchFamily="34" charset="0"/>
                <a:cs typeface="Arial" pitchFamily="34" charset="0"/>
              </a:rPr>
              <a:t>Cor</a:t>
            </a:r>
            <a:r>
              <a:rPr lang="en-US" sz="2000" dirty="0" smtClean="0">
                <a:latin typeface="Arial" pitchFamily="34" charset="0"/>
                <a:cs typeface="Arial" pitchFamily="34" charset="0"/>
              </a:rPr>
              <a:t>  save over 85% power compared to a </a:t>
            </a:r>
            <a:r>
              <a:rPr lang="en-US" sz="2000" b="1" i="1" dirty="0" smtClean="0">
                <a:latin typeface="Arial" pitchFamily="34" charset="0"/>
                <a:cs typeface="Arial" pitchFamily="34" charset="0"/>
              </a:rPr>
              <a:t>DSP based design</a:t>
            </a:r>
            <a:endParaRPr lang="en-US" sz="2000" dirty="0">
              <a:latin typeface="Arial" pitchFamily="34" charset="0"/>
              <a:cs typeface="Arial" pitchFamily="34" charset="0"/>
            </a:endParaRPr>
          </a:p>
        </p:txBody>
      </p:sp>
      <p:sp>
        <p:nvSpPr>
          <p:cNvPr id="12" name="Rectangle 11"/>
          <p:cNvSpPr/>
          <p:nvPr/>
        </p:nvSpPr>
        <p:spPr>
          <a:xfrm>
            <a:off x="838200" y="4171890"/>
            <a:ext cx="6324600" cy="400110"/>
          </a:xfrm>
          <a:prstGeom prst="rect">
            <a:avLst/>
          </a:prstGeom>
        </p:spPr>
        <p:txBody>
          <a:bodyPr wrap="square">
            <a:spAutoFit/>
          </a:bodyPr>
          <a:lstStyle/>
          <a:p>
            <a:r>
              <a:rPr lang="en-US" sz="2000" dirty="0" smtClean="0">
                <a:latin typeface="Arial" pitchFamily="34" charset="0"/>
                <a:cs typeface="Arial" pitchFamily="34" charset="0"/>
              </a:rPr>
              <a:t>Sufficient DSP Blocks on large </a:t>
            </a:r>
            <a:r>
              <a:rPr lang="en-US" sz="2000" dirty="0" err="1" smtClean="0">
                <a:latin typeface="Arial" pitchFamily="34" charset="0"/>
                <a:cs typeface="Arial" pitchFamily="34" charset="0"/>
              </a:rPr>
              <a:t>Virtex</a:t>
            </a:r>
            <a:r>
              <a:rPr lang="en-US" sz="2000" dirty="0" smtClean="0">
                <a:latin typeface="Arial" pitchFamily="34" charset="0"/>
                <a:cs typeface="Arial" pitchFamily="34" charset="0"/>
              </a:rPr>
              <a:t> but not Spartan</a:t>
            </a:r>
            <a:endParaRPr lang="en-US" sz="2000" dirty="0">
              <a:latin typeface="Arial" pitchFamily="34" charset="0"/>
              <a:cs typeface="Arial" pitchFamily="34" charset="0"/>
            </a:endParaRPr>
          </a:p>
        </p:txBody>
      </p:sp>
      <p:grpSp>
        <p:nvGrpSpPr>
          <p:cNvPr id="13" name="Group 12"/>
          <p:cNvGrpSpPr/>
          <p:nvPr/>
        </p:nvGrpSpPr>
        <p:grpSpPr>
          <a:xfrm>
            <a:off x="457200" y="4168914"/>
            <a:ext cx="381000" cy="381000"/>
            <a:chOff x="111456" y="1480355"/>
            <a:chExt cx="726744" cy="699448"/>
          </a:xfrm>
        </p:grpSpPr>
        <p:sp>
          <p:nvSpPr>
            <p:cNvPr id="14" name="Rounded Rectangle 13"/>
            <p:cNvSpPr/>
            <p:nvPr/>
          </p:nvSpPr>
          <p:spPr>
            <a:xfrm>
              <a:off x="111456" y="1480355"/>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5"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7" y="1623259"/>
              <a:ext cx="610385" cy="457200"/>
            </a:xfrm>
            <a:prstGeom prst="rect">
              <a:avLst/>
            </a:prstGeom>
            <a:noFill/>
          </p:spPr>
        </p:pic>
      </p:grpSp>
      <p:grpSp>
        <p:nvGrpSpPr>
          <p:cNvPr id="16" name="Group 15"/>
          <p:cNvGrpSpPr/>
          <p:nvPr/>
        </p:nvGrpSpPr>
        <p:grpSpPr>
          <a:xfrm>
            <a:off x="457200" y="4876800"/>
            <a:ext cx="381000" cy="381000"/>
            <a:chOff x="838200" y="990600"/>
            <a:chExt cx="609600" cy="609600"/>
          </a:xfrm>
        </p:grpSpPr>
        <p:sp>
          <p:nvSpPr>
            <p:cNvPr id="17" name="Rounded Rectangle 1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24" name="Group 23"/>
          <p:cNvGrpSpPr/>
          <p:nvPr/>
        </p:nvGrpSpPr>
        <p:grpSpPr>
          <a:xfrm>
            <a:off x="457200" y="5638800"/>
            <a:ext cx="381000" cy="381000"/>
            <a:chOff x="152400" y="5181600"/>
            <a:chExt cx="381000" cy="381000"/>
          </a:xfrm>
        </p:grpSpPr>
        <p:sp>
          <p:nvSpPr>
            <p:cNvPr id="22" name="Rounded Rectangle 21"/>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0246" name="Picture 6" descr="http://t2.gstatic.com/images?q=tbn:ANd9GcSSPZqFowHV7AlqjqzpVucv8b2YaTKgn7qE9kl8MNeWgsIiWJQPqg"/>
            <p:cNvPicPr>
              <a:picLocks noChangeAspect="1" noChangeArrowheads="1"/>
            </p:cNvPicPr>
            <p:nvPr/>
          </p:nvPicPr>
          <p:blipFill>
            <a:blip r:embed="rId5"/>
            <a:srcRect/>
            <a:stretch>
              <a:fillRect/>
            </a:stretch>
          </p:blipFill>
          <p:spPr bwMode="auto">
            <a:xfrm>
              <a:off x="193675" y="5219700"/>
              <a:ext cx="304800" cy="304800"/>
            </a:xfrm>
            <a:prstGeom prst="rect">
              <a:avLst/>
            </a:prstGeom>
            <a:noFill/>
          </p:spPr>
        </p:pic>
      </p:grpSp>
      <p:sp>
        <p:nvSpPr>
          <p:cNvPr id="25" name="Date Placeholder 24"/>
          <p:cNvSpPr>
            <a:spLocks noGrp="1"/>
          </p:cNvSpPr>
          <p:nvPr>
            <p:ph type="dt" sz="half" idx="14"/>
          </p:nvPr>
        </p:nvSpPr>
        <p:spPr/>
        <p:txBody>
          <a:bodyPr/>
          <a:lstStyle/>
          <a:p>
            <a:fld id="{60494FCA-2574-4A1F-AE5D-E62CBCB249B7}" type="datetime4">
              <a:rPr lang="en-US" smtClean="0"/>
              <a:pPr/>
              <a:t>September 28, 2015</a:t>
            </a:fld>
            <a:endParaRPr lang="en-US" dirty="0"/>
          </a:p>
        </p:txBody>
      </p:sp>
      <p:sp>
        <p:nvSpPr>
          <p:cNvPr id="26" name="Slide Number Placeholder 25"/>
          <p:cNvSpPr>
            <a:spLocks noGrp="1"/>
          </p:cNvSpPr>
          <p:nvPr>
            <p:ph type="sldNum" sz="quarter" idx="15"/>
          </p:nvPr>
        </p:nvSpPr>
        <p:spPr/>
        <p:txBody>
          <a:bodyPr/>
          <a:lstStyle/>
          <a:p>
            <a:fld id="{8602B8DB-2F9B-4747-B883-1E2ED0C5C15F}" type="slidenum">
              <a:rPr lang="en-US" smtClean="0"/>
              <a:pPr/>
              <a:t>31</a:t>
            </a:fld>
            <a:endParaRPr lang="en-US"/>
          </a:p>
        </p:txBody>
      </p:sp>
      <p:sp>
        <p:nvSpPr>
          <p:cNvPr id="27" name="Footer Placeholder 26"/>
          <p:cNvSpPr>
            <a:spLocks noGrp="1"/>
          </p:cNvSpPr>
          <p:nvPr>
            <p:ph type="ftr" sz="quarter" idx="16"/>
          </p:nvPr>
        </p:nvSpPr>
        <p:spPr/>
        <p:txBody>
          <a:bodyPr/>
          <a:lstStyle/>
          <a:p>
            <a:r>
              <a:rPr lang="en-US" smtClean="0"/>
              <a:t>Techniques for Multi-Standard Cognitive Radios on FPGAs</a:t>
            </a:r>
            <a:endParaRPr lang="en-US"/>
          </a:p>
        </p:txBody>
      </p:sp>
      <p:pic>
        <p:nvPicPr>
          <p:cNvPr id="4098" name="Picture 2"/>
          <p:cNvPicPr>
            <a:picLocks noChangeAspect="1" noChangeArrowheads="1"/>
          </p:cNvPicPr>
          <p:nvPr/>
        </p:nvPicPr>
        <p:blipFill>
          <a:blip r:embed="rId6"/>
          <a:srcRect/>
          <a:stretch>
            <a:fillRect/>
          </a:stretch>
        </p:blipFill>
        <p:spPr bwMode="auto">
          <a:xfrm>
            <a:off x="533400" y="1219200"/>
            <a:ext cx="4272192" cy="2577096"/>
          </a:xfrm>
          <a:prstGeom prst="rect">
            <a:avLst/>
          </a:prstGeom>
          <a:noFill/>
          <a:ln w="9525">
            <a:noFill/>
            <a:miter lim="800000"/>
            <a:headEnd/>
            <a:tailEnd/>
          </a:ln>
          <a:effectLst/>
        </p:spPr>
      </p:pic>
      <p:grpSp>
        <p:nvGrpSpPr>
          <p:cNvPr id="28" name="Group 22"/>
          <p:cNvGrpSpPr/>
          <p:nvPr/>
        </p:nvGrpSpPr>
        <p:grpSpPr>
          <a:xfrm>
            <a:off x="152400" y="152400"/>
            <a:ext cx="457200" cy="457200"/>
            <a:chOff x="1066800" y="3657600"/>
            <a:chExt cx="838200" cy="838200"/>
          </a:xfrm>
        </p:grpSpPr>
        <p:sp>
          <p:nvSpPr>
            <p:cNvPr id="29" name="Rounded Rectangle 2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s://encrypted-tbn1.google.com/images?q=tbn:ANd9GcTfc9ArH01iBkL6YXMxW4f4qhbNEyoIUxurZnm97fAK0990fHTjbA"/>
            <p:cNvPicPr>
              <a:picLocks noChangeAspect="1" noChangeArrowheads="1"/>
            </p:cNvPicPr>
            <p:nvPr/>
          </p:nvPicPr>
          <p:blipFill>
            <a:blip r:embed="rId7" cstate="print"/>
            <a:srcRect/>
            <a:stretch>
              <a:fillRect/>
            </a:stretch>
          </p:blipFill>
          <p:spPr bwMode="auto">
            <a:xfrm>
              <a:off x="1184475" y="3847448"/>
              <a:ext cx="609600" cy="456612"/>
            </a:xfrm>
            <a:prstGeom prst="rect">
              <a:avLst/>
            </a:prstGeom>
            <a:noFill/>
          </p:spPr>
        </p:pic>
      </p:grpSp>
      <p:pic>
        <p:nvPicPr>
          <p:cNvPr id="1026" name="Picture 2"/>
          <p:cNvPicPr>
            <a:picLocks noChangeAspect="1" noChangeArrowheads="1"/>
          </p:cNvPicPr>
          <p:nvPr/>
        </p:nvPicPr>
        <p:blipFill>
          <a:blip r:embed="rId8"/>
          <a:srcRect/>
          <a:stretch>
            <a:fillRect/>
          </a:stretch>
        </p:blipFill>
        <p:spPr bwMode="auto">
          <a:xfrm>
            <a:off x="5029200" y="1295400"/>
            <a:ext cx="41148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7822847"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OFDM Timing </a:t>
            </a:r>
            <a:r>
              <a:rPr lang="en-US" sz="3600" b="1" i="1" dirty="0" err="1" smtClean="0"/>
              <a:t>Synchronisation</a:t>
            </a:r>
            <a:endParaRPr lang="en-US" sz="3600" b="1" i="1" dirty="0" smtClean="0"/>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32</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8" name="Rectangle 7"/>
          <p:cNvSpPr/>
          <p:nvPr/>
        </p:nvSpPr>
        <p:spPr>
          <a:xfrm>
            <a:off x="762000" y="914400"/>
            <a:ext cx="8077200" cy="707886"/>
          </a:xfrm>
          <a:prstGeom prst="rect">
            <a:avLst/>
          </a:prstGeom>
        </p:spPr>
        <p:txBody>
          <a:bodyPr wrap="square">
            <a:spAutoFit/>
          </a:bodyPr>
          <a:lstStyle/>
          <a:p>
            <a:pPr algn="just"/>
            <a:r>
              <a:rPr lang="en-US" sz="2000" dirty="0" smtClean="0">
                <a:latin typeface="Arial" pitchFamily="34" charset="0"/>
                <a:cs typeface="Arial" pitchFamily="34" charset="0"/>
              </a:rPr>
              <a:t>OFDM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 is typically </a:t>
            </a:r>
            <a:r>
              <a:rPr lang="en-US" sz="2000" dirty="0" err="1" smtClean="0">
                <a:latin typeface="Arial" pitchFamily="34" charset="0"/>
                <a:cs typeface="Arial" pitchFamily="34" charset="0"/>
              </a:rPr>
              <a:t>realised</a:t>
            </a:r>
            <a:r>
              <a:rPr lang="en-US" sz="2000" dirty="0" smtClean="0">
                <a:latin typeface="Arial" pitchFamily="34" charset="0"/>
                <a:cs typeface="Arial" pitchFamily="34" charset="0"/>
              </a:rPr>
              <a:t> based on the CP or the preamble symbols of OFDM frame.</a:t>
            </a:r>
            <a:endParaRPr lang="en-US" sz="2000" dirty="0">
              <a:latin typeface="Arial" pitchFamily="34" charset="0"/>
              <a:cs typeface="Arial" pitchFamily="34" charset="0"/>
            </a:endParaRPr>
          </a:p>
        </p:txBody>
      </p:sp>
      <p:sp>
        <p:nvSpPr>
          <p:cNvPr id="10" name="Rectangle 9"/>
          <p:cNvSpPr/>
          <p:nvPr/>
        </p:nvSpPr>
        <p:spPr>
          <a:xfrm>
            <a:off x="762000" y="4382869"/>
            <a:ext cx="7924800" cy="707886"/>
          </a:xfrm>
          <a:prstGeom prst="rect">
            <a:avLst/>
          </a:prstGeom>
        </p:spPr>
        <p:txBody>
          <a:bodyPr wrap="square">
            <a:spAutoFit/>
          </a:bodyPr>
          <a:lstStyle/>
          <a:p>
            <a:r>
              <a:rPr lang="en-US" sz="2000" dirty="0" smtClean="0">
                <a:latin typeface="Arial" pitchFamily="34" charset="0"/>
                <a:cs typeface="Arial" pitchFamily="34" charset="0"/>
              </a:rPr>
              <a:t>Auto-correlation or Cross-correlation on the preamble symbols could be used to achieve the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grpSp>
        <p:nvGrpSpPr>
          <p:cNvPr id="5123" name="Group 3"/>
          <p:cNvGrpSpPr>
            <a:grpSpLocks/>
          </p:cNvGrpSpPr>
          <p:nvPr/>
        </p:nvGrpSpPr>
        <p:grpSpPr bwMode="auto">
          <a:xfrm>
            <a:off x="1447800" y="2133600"/>
            <a:ext cx="5683250" cy="1212850"/>
            <a:chOff x="1585" y="7121"/>
            <a:chExt cx="8950" cy="1908"/>
          </a:xfrm>
        </p:grpSpPr>
        <p:grpSp>
          <p:nvGrpSpPr>
            <p:cNvPr id="5124" name="Group 4"/>
            <p:cNvGrpSpPr>
              <a:grpSpLocks/>
            </p:cNvGrpSpPr>
            <p:nvPr/>
          </p:nvGrpSpPr>
          <p:grpSpPr bwMode="auto">
            <a:xfrm>
              <a:off x="1585" y="7121"/>
              <a:ext cx="8950" cy="1368"/>
              <a:chOff x="1465" y="3868"/>
              <a:chExt cx="8950" cy="1368"/>
            </a:xfrm>
          </p:grpSpPr>
          <p:sp>
            <p:nvSpPr>
              <p:cNvPr id="5125" name="AutoShape 5"/>
              <p:cNvSpPr>
                <a:spLocks/>
              </p:cNvSpPr>
              <p:nvPr/>
            </p:nvSpPr>
            <p:spPr bwMode="auto">
              <a:xfrm rot="5400000">
                <a:off x="3856" y="2287"/>
                <a:ext cx="188" cy="3980"/>
              </a:xfrm>
              <a:prstGeom prst="leftBrace">
                <a:avLst>
                  <a:gd name="adj1" fmla="val 17641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6" name="AutoShape 6"/>
              <p:cNvSpPr>
                <a:spLocks/>
              </p:cNvSpPr>
              <p:nvPr/>
            </p:nvSpPr>
            <p:spPr bwMode="auto">
              <a:xfrm rot="5400000">
                <a:off x="8331" y="2287"/>
                <a:ext cx="188" cy="3980"/>
              </a:xfrm>
              <a:prstGeom prst="leftBrace">
                <a:avLst>
                  <a:gd name="adj1" fmla="val 17641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7" name="Rectangle 7"/>
              <p:cNvSpPr>
                <a:spLocks noChangeArrowheads="1"/>
              </p:cNvSpPr>
              <p:nvPr/>
            </p:nvSpPr>
            <p:spPr bwMode="auto">
              <a:xfrm>
                <a:off x="1960"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8" name="Rectangle 8"/>
              <p:cNvSpPr>
                <a:spLocks noChangeArrowheads="1"/>
              </p:cNvSpPr>
              <p:nvPr/>
            </p:nvSpPr>
            <p:spPr bwMode="auto">
              <a:xfrm>
                <a:off x="2955"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9" name="Rectangle 9"/>
              <p:cNvSpPr>
                <a:spLocks noChangeArrowheads="1"/>
              </p:cNvSpPr>
              <p:nvPr/>
            </p:nvSpPr>
            <p:spPr bwMode="auto">
              <a:xfrm>
                <a:off x="3950"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0" name="Rectangle 10"/>
              <p:cNvSpPr>
                <a:spLocks noChangeArrowheads="1"/>
              </p:cNvSpPr>
              <p:nvPr/>
            </p:nvSpPr>
            <p:spPr bwMode="auto">
              <a:xfrm>
                <a:off x="4945" y="4585"/>
                <a:ext cx="9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1" name="Rectangle 11"/>
              <p:cNvSpPr>
                <a:spLocks noChangeArrowheads="1"/>
              </p:cNvSpPr>
              <p:nvPr/>
            </p:nvSpPr>
            <p:spPr bwMode="auto">
              <a:xfrm>
                <a:off x="5940" y="4585"/>
                <a:ext cx="495"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2" name="Rectangle 12"/>
              <p:cNvSpPr>
                <a:spLocks noChangeArrowheads="1"/>
              </p:cNvSpPr>
              <p:nvPr/>
            </p:nvSpPr>
            <p:spPr bwMode="auto">
              <a:xfrm>
                <a:off x="6435" y="4585"/>
                <a:ext cx="1990"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3" name="Rectangle 13"/>
              <p:cNvSpPr>
                <a:spLocks noChangeArrowheads="1"/>
              </p:cNvSpPr>
              <p:nvPr/>
            </p:nvSpPr>
            <p:spPr bwMode="auto">
              <a:xfrm>
                <a:off x="8425" y="4585"/>
                <a:ext cx="1990" cy="6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4" name="Rectangle 14"/>
              <p:cNvSpPr>
                <a:spLocks noChangeArrowheads="1"/>
              </p:cNvSpPr>
              <p:nvPr/>
            </p:nvSpPr>
            <p:spPr bwMode="auto">
              <a:xfrm>
                <a:off x="1465" y="4585"/>
                <a:ext cx="495" cy="651"/>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5" name="Text Box 15"/>
              <p:cNvSpPr txBox="1">
                <a:spLocks noChangeArrowheads="1"/>
              </p:cNvSpPr>
              <p:nvPr/>
            </p:nvSpPr>
            <p:spPr bwMode="auto">
              <a:xfrm>
                <a:off x="1544" y="4775"/>
                <a:ext cx="380"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CP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6" name="Text Box 16"/>
              <p:cNvSpPr txBox="1">
                <a:spLocks noChangeArrowheads="1"/>
              </p:cNvSpPr>
              <p:nvPr/>
            </p:nvSpPr>
            <p:spPr bwMode="auto">
              <a:xfrm>
                <a:off x="6020" y="4776"/>
                <a:ext cx="397"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CP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7" name="Text Box 17"/>
              <p:cNvSpPr txBox="1">
                <a:spLocks noChangeArrowheads="1"/>
              </p:cNvSpPr>
              <p:nvPr/>
            </p:nvSpPr>
            <p:spPr bwMode="auto">
              <a:xfrm>
                <a:off x="2328"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8" name="Text Box 18"/>
              <p:cNvSpPr txBox="1">
                <a:spLocks noChangeArrowheads="1"/>
              </p:cNvSpPr>
              <p:nvPr/>
            </p:nvSpPr>
            <p:spPr bwMode="auto">
              <a:xfrm>
                <a:off x="3337"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39" name="Text Box 19"/>
              <p:cNvSpPr txBox="1">
                <a:spLocks noChangeArrowheads="1"/>
              </p:cNvSpPr>
              <p:nvPr/>
            </p:nvSpPr>
            <p:spPr bwMode="auto">
              <a:xfrm>
                <a:off x="4326" y="4767"/>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140" name="Text Box 20"/>
              <p:cNvSpPr txBox="1">
                <a:spLocks noChangeArrowheads="1"/>
              </p:cNvSpPr>
              <p:nvPr/>
            </p:nvSpPr>
            <p:spPr bwMode="auto">
              <a:xfrm>
                <a:off x="5327" y="4776"/>
                <a:ext cx="295"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64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1" name="Text Box 21"/>
              <p:cNvSpPr txBox="1">
                <a:spLocks noChangeArrowheads="1"/>
              </p:cNvSpPr>
              <p:nvPr/>
            </p:nvSpPr>
            <p:spPr bwMode="auto">
              <a:xfrm>
                <a:off x="7163" y="4776"/>
                <a:ext cx="506"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128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2" name="Text Box 22"/>
              <p:cNvSpPr txBox="1">
                <a:spLocks noChangeArrowheads="1"/>
              </p:cNvSpPr>
              <p:nvPr/>
            </p:nvSpPr>
            <p:spPr bwMode="auto">
              <a:xfrm>
                <a:off x="9341" y="4785"/>
                <a:ext cx="506"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128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3" name="Text Box 23"/>
              <p:cNvSpPr txBox="1">
                <a:spLocks noChangeArrowheads="1"/>
              </p:cNvSpPr>
              <p:nvPr/>
            </p:nvSpPr>
            <p:spPr bwMode="auto">
              <a:xfrm>
                <a:off x="2768" y="3875"/>
                <a:ext cx="2368"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Arial" pitchFamily="34" charset="0"/>
                    <a:cs typeface="Arial" pitchFamily="34" charset="0"/>
                  </a:rPr>
                  <a:t>Short training symbol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4" name="Text Box 24"/>
              <p:cNvSpPr txBox="1">
                <a:spLocks noChangeArrowheads="1"/>
              </p:cNvSpPr>
              <p:nvPr/>
            </p:nvSpPr>
            <p:spPr bwMode="auto">
              <a:xfrm>
                <a:off x="6860" y="3868"/>
                <a:ext cx="3124" cy="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smtClean="0">
                    <a:ln>
                      <a:noFill/>
                    </a:ln>
                    <a:solidFill>
                      <a:schemeClr val="tx1"/>
                    </a:solidFill>
                    <a:effectLst/>
                    <a:latin typeface="Arial" pitchFamily="34" charset="0"/>
                    <a:cs typeface="Arial" pitchFamily="34" charset="0"/>
                  </a:rPr>
                  <a:t>Long training symbol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5145" name="AutoShape 25"/>
            <p:cNvCxnSpPr>
              <a:cxnSpLocks noChangeShapeType="1"/>
            </p:cNvCxnSpPr>
            <p:nvPr/>
          </p:nvCxnSpPr>
          <p:spPr bwMode="auto">
            <a:xfrm>
              <a:off x="2080" y="8753"/>
              <a:ext cx="995" cy="0"/>
            </a:xfrm>
            <a:prstGeom prst="straightConnector1">
              <a:avLst/>
            </a:prstGeom>
            <a:noFill/>
            <a:ln w="9525">
              <a:solidFill>
                <a:srgbClr val="000000"/>
              </a:solidFill>
              <a:round/>
              <a:headEnd type="triangle" w="med" len="med"/>
              <a:tailEnd type="triangle" w="med" len="med"/>
            </a:ln>
          </p:spPr>
        </p:cxnSp>
        <p:cxnSp>
          <p:nvCxnSpPr>
            <p:cNvPr id="5146" name="AutoShape 26"/>
            <p:cNvCxnSpPr>
              <a:cxnSpLocks noChangeShapeType="1"/>
            </p:cNvCxnSpPr>
            <p:nvPr/>
          </p:nvCxnSpPr>
          <p:spPr bwMode="auto">
            <a:xfrm>
              <a:off x="2080" y="9029"/>
              <a:ext cx="3980" cy="0"/>
            </a:xfrm>
            <a:prstGeom prst="straightConnector1">
              <a:avLst/>
            </a:prstGeom>
            <a:noFill/>
            <a:ln w="9525">
              <a:solidFill>
                <a:srgbClr val="000000"/>
              </a:solidFill>
              <a:round/>
              <a:headEnd type="triangle" w="med" len="med"/>
              <a:tailEnd type="triangle" w="med" len="med"/>
            </a:ln>
          </p:spPr>
        </p:cxnSp>
        <p:sp>
          <p:nvSpPr>
            <p:cNvPr id="5147" name="Text Box 27"/>
            <p:cNvSpPr txBox="1">
              <a:spLocks noChangeArrowheads="1"/>
            </p:cNvSpPr>
            <p:nvPr/>
          </p:nvSpPr>
          <p:spPr bwMode="auto">
            <a:xfrm>
              <a:off x="2518" y="8510"/>
              <a:ext cx="198" cy="2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48" name="Text Box 28"/>
            <p:cNvSpPr txBox="1">
              <a:spLocks noChangeArrowheads="1"/>
            </p:cNvSpPr>
            <p:nvPr/>
          </p:nvSpPr>
          <p:spPr bwMode="auto">
            <a:xfrm>
              <a:off x="4248" y="8722"/>
              <a:ext cx="198" cy="2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7" name="TextBox 36"/>
          <p:cNvSpPr txBox="1"/>
          <p:nvPr/>
        </p:nvSpPr>
        <p:spPr>
          <a:xfrm>
            <a:off x="2590800" y="3422650"/>
            <a:ext cx="4343400" cy="369332"/>
          </a:xfrm>
          <a:prstGeom prst="rect">
            <a:avLst/>
          </a:prstGeom>
          <a:noFill/>
        </p:spPr>
        <p:txBody>
          <a:bodyPr wrap="square" rtlCol="0">
            <a:spAutoFit/>
          </a:bodyPr>
          <a:lstStyle/>
          <a:p>
            <a:r>
              <a:rPr lang="en-US" dirty="0" smtClean="0"/>
              <a:t>Downlink Preamble of IEEE 802.16d </a:t>
            </a:r>
            <a:endParaRPr lang="en-US" dirty="0"/>
          </a:p>
        </p:txBody>
      </p:sp>
      <p:grpSp>
        <p:nvGrpSpPr>
          <p:cNvPr id="35" name="Group 34"/>
          <p:cNvGrpSpPr/>
          <p:nvPr/>
        </p:nvGrpSpPr>
        <p:grpSpPr>
          <a:xfrm>
            <a:off x="381000" y="914400"/>
            <a:ext cx="381000" cy="381000"/>
            <a:chOff x="111456" y="1357952"/>
            <a:chExt cx="726744" cy="699448"/>
          </a:xfrm>
        </p:grpSpPr>
        <p:sp>
          <p:nvSpPr>
            <p:cNvPr id="36" name="Rounded Rectangle 3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8"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39" name="Group 38"/>
          <p:cNvGrpSpPr/>
          <p:nvPr/>
        </p:nvGrpSpPr>
        <p:grpSpPr>
          <a:xfrm>
            <a:off x="381000" y="4419600"/>
            <a:ext cx="381000" cy="381000"/>
            <a:chOff x="111456" y="1357952"/>
            <a:chExt cx="726744" cy="699448"/>
          </a:xfrm>
        </p:grpSpPr>
        <p:sp>
          <p:nvSpPr>
            <p:cNvPr id="40" name="Rounded Rectangle 3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1"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44" name="Date Placeholder 43"/>
          <p:cNvSpPr>
            <a:spLocks noGrp="1"/>
          </p:cNvSpPr>
          <p:nvPr>
            <p:ph type="dt" sz="half" idx="14"/>
          </p:nvPr>
        </p:nvSpPr>
        <p:spPr/>
        <p:txBody>
          <a:bodyPr/>
          <a:lstStyle/>
          <a:p>
            <a:fld id="{102E6F05-DA19-4DC1-89D9-B05F5D225DF9}" type="datetime4">
              <a:rPr lang="en-US" smtClean="0"/>
              <a:pPr/>
              <a:t>September 28, 2015</a:t>
            </a:fld>
            <a:endParaRPr lang="en-US" dirty="0"/>
          </a:p>
        </p:txBody>
      </p:sp>
      <p:sp>
        <p:nvSpPr>
          <p:cNvPr id="45" name="Slide Number Placeholder 44"/>
          <p:cNvSpPr>
            <a:spLocks noGrp="1"/>
          </p:cNvSpPr>
          <p:nvPr>
            <p:ph type="sldNum" sz="quarter" idx="15"/>
          </p:nvPr>
        </p:nvSpPr>
        <p:spPr/>
        <p:txBody>
          <a:bodyPr/>
          <a:lstStyle/>
          <a:p>
            <a:fld id="{8602B8DB-2F9B-4747-B883-1E2ED0C5C15F}" type="slidenum">
              <a:rPr lang="en-US" smtClean="0"/>
              <a:pPr/>
              <a:t>33</a:t>
            </a:fld>
            <a:endParaRPr lang="en-US"/>
          </a:p>
        </p:txBody>
      </p:sp>
      <p:sp>
        <p:nvSpPr>
          <p:cNvPr id="46" name="Footer Placeholder 45"/>
          <p:cNvSpPr>
            <a:spLocks noGrp="1"/>
          </p:cNvSpPr>
          <p:nvPr>
            <p:ph type="ftr" sz="quarter" idx="16"/>
          </p:nvPr>
        </p:nvSpPr>
        <p:spPr/>
        <p:txBody>
          <a:bodyPr/>
          <a:lstStyle/>
          <a:p>
            <a:r>
              <a:rPr lang="en-US" smtClean="0"/>
              <a:t>Techniques for Multi-Standard Cognitive Radios on FPGAs</a:t>
            </a:r>
            <a:endParaRPr lang="en-US"/>
          </a:p>
        </p:txBody>
      </p:sp>
      <p:grpSp>
        <p:nvGrpSpPr>
          <p:cNvPr id="47" name="Group 46"/>
          <p:cNvGrpSpPr/>
          <p:nvPr/>
        </p:nvGrpSpPr>
        <p:grpSpPr>
          <a:xfrm>
            <a:off x="152400" y="152400"/>
            <a:ext cx="457200" cy="457200"/>
            <a:chOff x="838200" y="1752600"/>
            <a:chExt cx="838200" cy="838200"/>
          </a:xfrm>
        </p:grpSpPr>
        <p:sp>
          <p:nvSpPr>
            <p:cNvPr id="48" name="Rounded Rectangle 47"/>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9" name="Picture 2" descr="https://encrypted-tbn3.google.com/images?q=tbn:ANd9GcR1kBw_Fy0wI96TD5oP7HapAKYipGkutRsCudrzWbOivnZB4-8bjA"/>
            <p:cNvPicPr>
              <a:picLocks noChangeAspect="1" noChangeArrowheads="1"/>
            </p:cNvPicPr>
            <p:nvPr/>
          </p:nvPicPr>
          <p:blipFill>
            <a:blip r:embed="rId4"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14" name="Rectangle 13"/>
          <p:cNvSpPr/>
          <p:nvPr/>
        </p:nvSpPr>
        <p:spPr>
          <a:xfrm>
            <a:off x="533400" y="1066800"/>
            <a:ext cx="8610600" cy="707886"/>
          </a:xfrm>
          <a:prstGeom prst="rect">
            <a:avLst/>
          </a:prstGeom>
        </p:spPr>
        <p:txBody>
          <a:bodyPr wrap="square">
            <a:spAutoFit/>
          </a:bodyPr>
          <a:lstStyle/>
          <a:p>
            <a:r>
              <a:rPr lang="en-US" sz="2000" dirty="0" smtClean="0">
                <a:latin typeface="Arial" pitchFamily="34" charset="0"/>
                <a:cs typeface="Arial" pitchFamily="34" charset="0"/>
              </a:rPr>
              <a:t>The autocorrelation-based method is commonly preferred for implementing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 because of its low computation requirements.</a:t>
            </a:r>
            <a:endParaRPr lang="en-US" sz="2000" dirty="0">
              <a:latin typeface="Arial" pitchFamily="34" charset="0"/>
              <a:cs typeface="Arial" pitchFamily="34" charset="0"/>
            </a:endParaRPr>
          </a:p>
        </p:txBody>
      </p:sp>
      <p:pic>
        <p:nvPicPr>
          <p:cNvPr id="6152" name="Picture 8"/>
          <p:cNvPicPr>
            <a:picLocks noChangeAspect="1" noChangeArrowheads="1"/>
          </p:cNvPicPr>
          <p:nvPr/>
        </p:nvPicPr>
        <p:blipFill>
          <a:blip r:embed="rId3"/>
          <a:srcRect/>
          <a:stretch>
            <a:fillRect/>
          </a:stretch>
        </p:blipFill>
        <p:spPr bwMode="auto">
          <a:xfrm>
            <a:off x="4114800" y="1981200"/>
            <a:ext cx="4941570" cy="4114800"/>
          </a:xfrm>
          <a:prstGeom prst="rect">
            <a:avLst/>
          </a:prstGeom>
          <a:noFill/>
          <a:ln w="9525">
            <a:noFill/>
            <a:miter lim="800000"/>
            <a:headEnd/>
            <a:tailEnd/>
          </a:ln>
          <a:effectLst/>
        </p:spPr>
      </p:pic>
      <p:sp>
        <p:nvSpPr>
          <p:cNvPr id="15" name="Rectangle 14"/>
          <p:cNvSpPr/>
          <p:nvPr/>
        </p:nvSpPr>
        <p:spPr>
          <a:xfrm>
            <a:off x="555183" y="3733800"/>
            <a:ext cx="3788217" cy="400110"/>
          </a:xfrm>
          <a:prstGeom prst="rect">
            <a:avLst/>
          </a:prstGeom>
        </p:spPr>
        <p:txBody>
          <a:bodyPr wrap="none">
            <a:spAutoFit/>
          </a:bodyPr>
          <a:lstStyle/>
          <a:p>
            <a:r>
              <a:rPr lang="en-US" sz="2000" dirty="0" smtClean="0">
                <a:latin typeface="Arial" pitchFamily="34" charset="0"/>
                <a:cs typeface="Arial" pitchFamily="34" charset="0"/>
              </a:rPr>
              <a:t>The fractional CFO is estimated</a:t>
            </a:r>
            <a:endParaRPr lang="en-US" sz="2000" dirty="0">
              <a:latin typeface="Arial" pitchFamily="34" charset="0"/>
              <a:cs typeface="Arial" pitchFamily="34" charset="0"/>
            </a:endParaRPr>
          </a:p>
        </p:txBody>
      </p:sp>
      <p:sp>
        <p:nvSpPr>
          <p:cNvPr id="18" name="Rectangle 17"/>
          <p:cNvSpPr/>
          <p:nvPr/>
        </p:nvSpPr>
        <p:spPr>
          <a:xfrm>
            <a:off x="555183" y="4648200"/>
            <a:ext cx="3657600" cy="1323439"/>
          </a:xfrm>
          <a:prstGeom prst="rect">
            <a:avLst/>
          </a:prstGeom>
        </p:spPr>
        <p:txBody>
          <a:bodyPr wrap="square">
            <a:spAutoFit/>
          </a:bodyPr>
          <a:lstStyle/>
          <a:p>
            <a:pPr algn="just"/>
            <a:r>
              <a:rPr lang="en-US" sz="2000" dirty="0" smtClean="0">
                <a:latin typeface="Arial" pitchFamily="34" charset="0"/>
                <a:cs typeface="Arial" pitchFamily="34" charset="0"/>
              </a:rPr>
              <a:t>The angle of P[d] within the range -π to π. So the fractional CFO estimation  has a limitation</a:t>
            </a:r>
            <a:endParaRPr lang="en-US" sz="2000" dirty="0">
              <a:latin typeface="Arial" pitchFamily="34" charset="0"/>
              <a:cs typeface="Arial" pitchFamily="34" charset="0"/>
            </a:endParaRPr>
          </a:p>
        </p:txBody>
      </p:sp>
      <p:pic>
        <p:nvPicPr>
          <p:cNvPr id="13313" name="Picture 1"/>
          <p:cNvPicPr>
            <a:picLocks noChangeAspect="1" noChangeArrowheads="1"/>
          </p:cNvPicPr>
          <p:nvPr/>
        </p:nvPicPr>
        <p:blipFill>
          <a:blip r:embed="rId4" cstate="print"/>
          <a:srcRect/>
          <a:stretch>
            <a:fillRect/>
          </a:stretch>
        </p:blipFill>
        <p:spPr bwMode="auto">
          <a:xfrm>
            <a:off x="941457" y="1752600"/>
            <a:ext cx="1442526" cy="579014"/>
          </a:xfrm>
          <a:prstGeom prst="rect">
            <a:avLst/>
          </a:prstGeom>
          <a:noFill/>
          <a:ln w="9525">
            <a:noFill/>
            <a:miter lim="800000"/>
            <a:headEnd/>
            <a:tailEnd/>
          </a:ln>
          <a:effectLst/>
        </p:spPr>
      </p:pic>
      <p:pic>
        <p:nvPicPr>
          <p:cNvPr id="13314" name="Picture 2"/>
          <p:cNvPicPr>
            <a:picLocks noChangeAspect="1" noChangeArrowheads="1"/>
          </p:cNvPicPr>
          <p:nvPr/>
        </p:nvPicPr>
        <p:blipFill>
          <a:blip r:embed="rId5" cstate="print"/>
          <a:srcRect/>
          <a:stretch>
            <a:fillRect/>
          </a:stretch>
        </p:blipFill>
        <p:spPr bwMode="auto">
          <a:xfrm>
            <a:off x="1035006" y="2362200"/>
            <a:ext cx="2491977" cy="6858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6" cstate="print"/>
          <a:srcRect/>
          <a:stretch>
            <a:fillRect/>
          </a:stretch>
        </p:blipFill>
        <p:spPr bwMode="auto">
          <a:xfrm>
            <a:off x="1040958" y="3114675"/>
            <a:ext cx="3124200" cy="625794"/>
          </a:xfrm>
          <a:prstGeom prst="rect">
            <a:avLst/>
          </a:prstGeom>
          <a:noFill/>
          <a:ln w="9525">
            <a:noFill/>
            <a:miter lim="800000"/>
            <a:headEnd/>
            <a:tailEnd/>
          </a:ln>
          <a:effectLst/>
        </p:spPr>
      </p:pic>
      <p:pic>
        <p:nvPicPr>
          <p:cNvPr id="13316" name="Picture 4"/>
          <p:cNvPicPr>
            <a:picLocks noChangeAspect="1" noChangeArrowheads="1"/>
          </p:cNvPicPr>
          <p:nvPr/>
        </p:nvPicPr>
        <p:blipFill>
          <a:blip r:embed="rId7" cstate="print"/>
          <a:srcRect/>
          <a:stretch>
            <a:fillRect/>
          </a:stretch>
        </p:blipFill>
        <p:spPr bwMode="auto">
          <a:xfrm>
            <a:off x="1545783" y="4114800"/>
            <a:ext cx="1447800" cy="596914"/>
          </a:xfrm>
          <a:prstGeom prst="rect">
            <a:avLst/>
          </a:prstGeom>
          <a:noFill/>
          <a:ln w="9525">
            <a:noFill/>
            <a:miter lim="800000"/>
            <a:headEnd/>
            <a:tailEnd/>
          </a:ln>
          <a:effectLst/>
        </p:spPr>
      </p:pic>
      <p:grpSp>
        <p:nvGrpSpPr>
          <p:cNvPr id="16" name="Group 15"/>
          <p:cNvGrpSpPr/>
          <p:nvPr/>
        </p:nvGrpSpPr>
        <p:grpSpPr>
          <a:xfrm>
            <a:off x="152400" y="3733800"/>
            <a:ext cx="381000" cy="381000"/>
            <a:chOff x="228600" y="2438400"/>
            <a:chExt cx="609600" cy="609600"/>
          </a:xfrm>
        </p:grpSpPr>
        <p:sp>
          <p:nvSpPr>
            <p:cNvPr id="17" name="Rounded Rectangle 16"/>
            <p:cNvSpPr/>
            <p:nvPr/>
          </p:nvSpPr>
          <p:spPr>
            <a:xfrm>
              <a:off x="228600" y="24384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2.google.com/images?q=tbn:ANd9GcQSTipPAaWm-26nFgMVEqE-crm0VFdfcM5yTYs8qfp5u_A57IjIdw"/>
            <p:cNvPicPr>
              <a:picLocks noChangeAspect="1" noChangeArrowheads="1"/>
            </p:cNvPicPr>
            <p:nvPr/>
          </p:nvPicPr>
          <p:blipFill>
            <a:blip r:embed="rId8" cstate="print"/>
            <a:srcRect/>
            <a:stretch>
              <a:fillRect/>
            </a:stretch>
          </p:blipFill>
          <p:spPr bwMode="auto">
            <a:xfrm>
              <a:off x="342900" y="2552700"/>
              <a:ext cx="381000" cy="381000"/>
            </a:xfrm>
            <a:prstGeom prst="rect">
              <a:avLst/>
            </a:prstGeom>
            <a:noFill/>
          </p:spPr>
        </p:pic>
      </p:grpSp>
      <p:grpSp>
        <p:nvGrpSpPr>
          <p:cNvPr id="23" name="Group 22"/>
          <p:cNvGrpSpPr/>
          <p:nvPr/>
        </p:nvGrpSpPr>
        <p:grpSpPr>
          <a:xfrm>
            <a:off x="152400" y="4648200"/>
            <a:ext cx="381000" cy="3810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9" cstate="print"/>
            <a:srcRect/>
            <a:stretch>
              <a:fillRect/>
            </a:stretch>
          </p:blipFill>
          <p:spPr bwMode="auto">
            <a:xfrm>
              <a:off x="174008" y="1483056"/>
              <a:ext cx="610385" cy="457200"/>
            </a:xfrm>
            <a:prstGeom prst="rect">
              <a:avLst/>
            </a:prstGeom>
            <a:noFill/>
          </p:spPr>
        </p:pic>
      </p:grpSp>
      <p:grpSp>
        <p:nvGrpSpPr>
          <p:cNvPr id="26" name="Group 25"/>
          <p:cNvGrpSpPr/>
          <p:nvPr/>
        </p:nvGrpSpPr>
        <p:grpSpPr>
          <a:xfrm>
            <a:off x="152400" y="1066800"/>
            <a:ext cx="381000" cy="3810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10" cstate="print"/>
            <a:srcRect/>
            <a:stretch>
              <a:fillRect/>
            </a:stretch>
          </p:blipFill>
          <p:spPr bwMode="auto">
            <a:xfrm>
              <a:off x="939800" y="1104900"/>
              <a:ext cx="409092" cy="381000"/>
            </a:xfrm>
            <a:prstGeom prst="rect">
              <a:avLst/>
            </a:prstGeom>
            <a:noFill/>
          </p:spPr>
        </p:pic>
      </p:grpSp>
      <p:sp>
        <p:nvSpPr>
          <p:cNvPr id="31" name="Date Placeholder 30"/>
          <p:cNvSpPr>
            <a:spLocks noGrp="1"/>
          </p:cNvSpPr>
          <p:nvPr>
            <p:ph type="dt" sz="half" idx="14"/>
          </p:nvPr>
        </p:nvSpPr>
        <p:spPr/>
        <p:txBody>
          <a:bodyPr/>
          <a:lstStyle/>
          <a:p>
            <a:fld id="{E8E33068-7325-46D0-BC24-110637EA2D4C}" type="datetime4">
              <a:rPr lang="en-US" smtClean="0"/>
              <a:pPr/>
              <a:t>September 28, 2015</a:t>
            </a:fld>
            <a:endParaRPr lang="en-US" dirty="0"/>
          </a:p>
        </p:txBody>
      </p:sp>
      <p:sp>
        <p:nvSpPr>
          <p:cNvPr id="32" name="Slide Number Placeholder 31"/>
          <p:cNvSpPr>
            <a:spLocks noGrp="1"/>
          </p:cNvSpPr>
          <p:nvPr>
            <p:ph type="sldNum" sz="quarter" idx="15"/>
          </p:nvPr>
        </p:nvSpPr>
        <p:spPr/>
        <p:txBody>
          <a:bodyPr/>
          <a:lstStyle/>
          <a:p>
            <a:fld id="{8602B8DB-2F9B-4747-B883-1E2ED0C5C15F}" type="slidenum">
              <a:rPr lang="en-US" smtClean="0"/>
              <a:pPr/>
              <a:t>34</a:t>
            </a:fld>
            <a:endParaRPr lang="en-US"/>
          </a:p>
        </p:txBody>
      </p:sp>
      <p:sp>
        <p:nvSpPr>
          <p:cNvPr id="33" name="Footer Placeholder 32"/>
          <p:cNvSpPr>
            <a:spLocks noGrp="1"/>
          </p:cNvSpPr>
          <p:nvPr>
            <p:ph type="ftr" sz="quarter" idx="16"/>
          </p:nvPr>
        </p:nvSpPr>
        <p:spPr/>
        <p:txBody>
          <a:bodyPr/>
          <a:lstStyle/>
          <a:p>
            <a:r>
              <a:rPr lang="en-US" smtClean="0"/>
              <a:t>Techniques for Multi-Standard Cognitive Radios on FPGAs</a:t>
            </a:r>
            <a:endParaRPr lang="en-US"/>
          </a:p>
        </p:txBody>
      </p:sp>
      <p:grpSp>
        <p:nvGrpSpPr>
          <p:cNvPr id="34" name="Group 33"/>
          <p:cNvGrpSpPr/>
          <p:nvPr/>
        </p:nvGrpSpPr>
        <p:grpSpPr>
          <a:xfrm>
            <a:off x="152400" y="152400"/>
            <a:ext cx="457200" cy="457200"/>
            <a:chOff x="838200" y="1752600"/>
            <a:chExt cx="838200" cy="838200"/>
          </a:xfrm>
        </p:grpSpPr>
        <p:sp>
          <p:nvSpPr>
            <p:cNvPr id="35" name="Rounded Rectangle 34"/>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2" descr="https://encrypted-tbn3.google.com/images?q=tbn:ANd9GcR1kBw_Fy0wI96TD5oP7HapAKYipGkutRsCudrzWbOivnZB4-8bjA"/>
            <p:cNvPicPr>
              <a:picLocks noChangeAspect="1" noChangeArrowheads="1"/>
            </p:cNvPicPr>
            <p:nvPr/>
          </p:nvPicPr>
          <p:blipFill>
            <a:blip r:embed="rId11"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OFDM Timing </a:t>
            </a:r>
            <a:r>
              <a:rPr lang="en-US" b="1" i="1" dirty="0" err="1" smtClean="0"/>
              <a:t>Synchronisation</a:t>
            </a:r>
            <a:endParaRPr lang="en-US" dirty="0" smtClean="0"/>
          </a:p>
        </p:txBody>
      </p:sp>
      <p:sp>
        <p:nvSpPr>
          <p:cNvPr id="8" name="Rectangle 7"/>
          <p:cNvSpPr/>
          <p:nvPr/>
        </p:nvSpPr>
        <p:spPr>
          <a:xfrm>
            <a:off x="609600" y="914400"/>
            <a:ext cx="8305800" cy="707886"/>
          </a:xfrm>
          <a:prstGeom prst="rect">
            <a:avLst/>
          </a:prstGeom>
        </p:spPr>
        <p:txBody>
          <a:bodyPr wrap="square">
            <a:spAutoFit/>
          </a:bodyPr>
          <a:lstStyle/>
          <a:p>
            <a:pPr algn="just"/>
            <a:r>
              <a:rPr lang="en-US" sz="2000" dirty="0" smtClean="0">
                <a:latin typeface="Arial" pitchFamily="34" charset="0"/>
                <a:cs typeface="Arial" pitchFamily="34" charset="0"/>
              </a:rPr>
              <a:t>Performing Cross-correlation accurately determines the start of frame even at low SNRs.</a:t>
            </a:r>
            <a:endParaRPr lang="en-US" sz="2000" dirty="0">
              <a:latin typeface="Arial" pitchFamily="34" charset="0"/>
              <a:cs typeface="Arial" pitchFamily="34" charset="0"/>
            </a:endParaRPr>
          </a:p>
        </p:txBody>
      </p:sp>
      <p:pic>
        <p:nvPicPr>
          <p:cNvPr id="7171" name="Picture 3"/>
          <p:cNvPicPr>
            <a:picLocks noChangeAspect="1" noChangeArrowheads="1"/>
          </p:cNvPicPr>
          <p:nvPr/>
        </p:nvPicPr>
        <p:blipFill>
          <a:blip r:embed="rId3"/>
          <a:srcRect/>
          <a:stretch>
            <a:fillRect/>
          </a:stretch>
        </p:blipFill>
        <p:spPr bwMode="auto">
          <a:xfrm>
            <a:off x="4648200" y="1884373"/>
            <a:ext cx="4443412" cy="3754427"/>
          </a:xfrm>
          <a:prstGeom prst="rect">
            <a:avLst/>
          </a:prstGeom>
          <a:noFill/>
          <a:ln w="9525">
            <a:noFill/>
            <a:miter lim="800000"/>
            <a:headEnd/>
            <a:tailEnd/>
          </a:ln>
          <a:effectLst/>
        </p:spPr>
      </p:pic>
      <p:sp>
        <p:nvSpPr>
          <p:cNvPr id="13" name="Rectangle 12"/>
          <p:cNvSpPr/>
          <p:nvPr/>
        </p:nvSpPr>
        <p:spPr>
          <a:xfrm>
            <a:off x="609600" y="4854714"/>
            <a:ext cx="4343400" cy="707886"/>
          </a:xfrm>
          <a:prstGeom prst="rect">
            <a:avLst/>
          </a:prstGeom>
        </p:spPr>
        <p:txBody>
          <a:bodyPr wrap="square">
            <a:spAutoFit/>
          </a:bodyPr>
          <a:lstStyle/>
          <a:p>
            <a:pPr algn="just"/>
            <a:r>
              <a:rPr lang="en-US" sz="2000" dirty="0" smtClean="0">
                <a:latin typeface="Arial" pitchFamily="34" charset="0"/>
                <a:cs typeface="Arial" pitchFamily="34" charset="0"/>
              </a:rPr>
              <a:t>Cross-correlation operation requires complex computation</a:t>
            </a:r>
            <a:endParaRPr lang="en-US" sz="2000" dirty="0">
              <a:latin typeface="Arial" pitchFamily="34" charset="0"/>
              <a:cs typeface="Arial" pitchFamily="34" charset="0"/>
            </a:endParaRPr>
          </a:p>
        </p:txBody>
      </p:sp>
      <p:pic>
        <p:nvPicPr>
          <p:cNvPr id="14" name="Picture 1"/>
          <p:cNvPicPr>
            <a:picLocks noChangeAspect="1" noChangeArrowheads="1"/>
          </p:cNvPicPr>
          <p:nvPr/>
        </p:nvPicPr>
        <p:blipFill>
          <a:blip r:embed="rId4" cstate="print"/>
          <a:srcRect/>
          <a:stretch>
            <a:fillRect/>
          </a:stretch>
        </p:blipFill>
        <p:spPr bwMode="auto">
          <a:xfrm>
            <a:off x="685800" y="2057400"/>
            <a:ext cx="1442526" cy="579014"/>
          </a:xfrm>
          <a:prstGeom prst="rect">
            <a:avLst/>
          </a:prstGeom>
          <a:noFill/>
          <a:ln w="9525">
            <a:noFill/>
            <a:miter lim="800000"/>
            <a:headEnd/>
            <a:tailEnd/>
          </a:ln>
          <a:effectLst/>
        </p:spPr>
      </p:pic>
      <p:pic>
        <p:nvPicPr>
          <p:cNvPr id="15" name="Picture 2"/>
          <p:cNvPicPr>
            <a:picLocks noChangeAspect="1" noChangeArrowheads="1"/>
          </p:cNvPicPr>
          <p:nvPr/>
        </p:nvPicPr>
        <p:blipFill>
          <a:blip r:embed="rId5" cstate="print"/>
          <a:srcRect/>
          <a:stretch>
            <a:fillRect/>
          </a:stretch>
        </p:blipFill>
        <p:spPr bwMode="auto">
          <a:xfrm>
            <a:off x="779349" y="2819400"/>
            <a:ext cx="2491977" cy="685800"/>
          </a:xfrm>
          <a:prstGeom prst="rect">
            <a:avLst/>
          </a:prstGeom>
          <a:noFill/>
          <a:ln w="9525">
            <a:noFill/>
            <a:miter lim="800000"/>
            <a:headEnd/>
            <a:tailEnd/>
          </a:ln>
          <a:effectLst/>
        </p:spPr>
      </p:pic>
      <p:pic>
        <p:nvPicPr>
          <p:cNvPr id="12289" name="Picture 1"/>
          <p:cNvPicPr>
            <a:picLocks noChangeAspect="1" noChangeArrowheads="1"/>
          </p:cNvPicPr>
          <p:nvPr/>
        </p:nvPicPr>
        <p:blipFill>
          <a:blip r:embed="rId6" cstate="print"/>
          <a:srcRect/>
          <a:stretch>
            <a:fillRect/>
          </a:stretch>
        </p:blipFill>
        <p:spPr bwMode="auto">
          <a:xfrm>
            <a:off x="781050" y="3699987"/>
            <a:ext cx="4114800" cy="643413"/>
          </a:xfrm>
          <a:prstGeom prst="rect">
            <a:avLst/>
          </a:prstGeom>
          <a:noFill/>
          <a:ln w="9525">
            <a:noFill/>
            <a:miter lim="800000"/>
            <a:headEnd/>
            <a:tailEnd/>
          </a:ln>
          <a:effectLst/>
        </p:spPr>
      </p:pic>
      <p:grpSp>
        <p:nvGrpSpPr>
          <p:cNvPr id="12" name="Group 11"/>
          <p:cNvGrpSpPr/>
          <p:nvPr/>
        </p:nvGrpSpPr>
        <p:grpSpPr>
          <a:xfrm>
            <a:off x="152400" y="914400"/>
            <a:ext cx="381000" cy="3810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7" cstate="print"/>
            <a:srcRect/>
            <a:stretch>
              <a:fillRect/>
            </a:stretch>
          </p:blipFill>
          <p:spPr bwMode="auto">
            <a:xfrm>
              <a:off x="174008" y="1483056"/>
              <a:ext cx="610385" cy="457200"/>
            </a:xfrm>
            <a:prstGeom prst="rect">
              <a:avLst/>
            </a:prstGeom>
            <a:noFill/>
          </p:spPr>
        </p:pic>
      </p:grpSp>
      <p:grpSp>
        <p:nvGrpSpPr>
          <p:cNvPr id="18" name="Group 17"/>
          <p:cNvGrpSpPr/>
          <p:nvPr/>
        </p:nvGrpSpPr>
        <p:grpSpPr>
          <a:xfrm>
            <a:off x="152400" y="4854714"/>
            <a:ext cx="381000" cy="381000"/>
            <a:chOff x="228600" y="3048000"/>
            <a:chExt cx="533400" cy="533400"/>
          </a:xfrm>
        </p:grpSpPr>
        <p:sp>
          <p:nvSpPr>
            <p:cNvPr id="19" name="Rounded Rectangle 18"/>
            <p:cNvSpPr/>
            <p:nvPr/>
          </p:nvSpPr>
          <p:spPr>
            <a:xfrm>
              <a:off x="228600" y="3048000"/>
              <a:ext cx="533400" cy="5334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1" descr="C:\Users\HTHINH\Desktop\Untitled-1.bmp"/>
            <p:cNvPicPr>
              <a:picLocks noChangeAspect="1" noChangeArrowheads="1"/>
            </p:cNvPicPr>
            <p:nvPr/>
          </p:nvPicPr>
          <p:blipFill>
            <a:blip r:embed="rId8" cstate="print"/>
            <a:srcRect/>
            <a:stretch>
              <a:fillRect/>
            </a:stretch>
          </p:blipFill>
          <p:spPr bwMode="auto">
            <a:xfrm>
              <a:off x="304800" y="3149600"/>
              <a:ext cx="381000" cy="336755"/>
            </a:xfrm>
            <a:prstGeom prst="rect">
              <a:avLst/>
            </a:prstGeom>
            <a:noFill/>
          </p:spPr>
        </p:pic>
      </p:grpSp>
      <p:sp>
        <p:nvSpPr>
          <p:cNvPr id="23" name="Date Placeholder 22"/>
          <p:cNvSpPr>
            <a:spLocks noGrp="1"/>
          </p:cNvSpPr>
          <p:nvPr>
            <p:ph type="dt" sz="half" idx="14"/>
          </p:nvPr>
        </p:nvSpPr>
        <p:spPr/>
        <p:txBody>
          <a:bodyPr/>
          <a:lstStyle/>
          <a:p>
            <a:fld id="{F2FE93A1-449B-4492-AE44-590193A3FFB2}" type="datetime4">
              <a:rPr lang="en-US" smtClean="0"/>
              <a:pPr/>
              <a:t>September 28, 2015</a:t>
            </a:fld>
            <a:endParaRPr lang="en-US" dirty="0"/>
          </a:p>
        </p:txBody>
      </p:sp>
      <p:sp>
        <p:nvSpPr>
          <p:cNvPr id="24" name="Slide Number Placeholder 23"/>
          <p:cNvSpPr>
            <a:spLocks noGrp="1"/>
          </p:cNvSpPr>
          <p:nvPr>
            <p:ph type="sldNum" sz="quarter" idx="15"/>
          </p:nvPr>
        </p:nvSpPr>
        <p:spPr/>
        <p:txBody>
          <a:bodyPr/>
          <a:lstStyle/>
          <a:p>
            <a:fld id="{8602B8DB-2F9B-4747-B883-1E2ED0C5C15F}" type="slidenum">
              <a:rPr lang="en-US" smtClean="0"/>
              <a:pPr/>
              <a:t>35</a:t>
            </a:fld>
            <a:endParaRPr lang="en-US"/>
          </a:p>
        </p:txBody>
      </p:sp>
      <p:sp>
        <p:nvSpPr>
          <p:cNvPr id="25" name="Footer Placeholder 24"/>
          <p:cNvSpPr>
            <a:spLocks noGrp="1"/>
          </p:cNvSpPr>
          <p:nvPr>
            <p:ph type="ftr" sz="quarter" idx="16"/>
          </p:nvPr>
        </p:nvSpPr>
        <p:spPr/>
        <p:txBody>
          <a:bodyPr/>
          <a:lstStyle/>
          <a:p>
            <a:r>
              <a:rPr lang="en-US" smtClean="0"/>
              <a:t>Techniques for Multi-Standard Cognitive Radios on FPGAs</a:t>
            </a:r>
            <a:endParaRPr lang="en-US"/>
          </a:p>
        </p:txBody>
      </p:sp>
      <p:grpSp>
        <p:nvGrpSpPr>
          <p:cNvPr id="26" name="Group 25"/>
          <p:cNvGrpSpPr/>
          <p:nvPr/>
        </p:nvGrpSpPr>
        <p:grpSpPr>
          <a:xfrm>
            <a:off x="152400" y="152400"/>
            <a:ext cx="457200" cy="457200"/>
            <a:chOff x="838200" y="1752600"/>
            <a:chExt cx="838200" cy="838200"/>
          </a:xfrm>
        </p:grpSpPr>
        <p:sp>
          <p:nvSpPr>
            <p:cNvPr id="27" name="Rounded Rectangle 26"/>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3.google.com/images?q=tbn:ANd9GcR1kBw_Fy0wI96TD5oP7HapAKYipGkutRsCudrzWbOivnZB4-8bjA"/>
            <p:cNvPicPr>
              <a:picLocks noChangeAspect="1" noChangeArrowheads="1"/>
            </p:cNvPicPr>
            <p:nvPr/>
          </p:nvPicPr>
          <p:blipFill>
            <a:blip r:embed="rId9"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8" name="Rectangle 7"/>
          <p:cNvSpPr/>
          <p:nvPr/>
        </p:nvSpPr>
        <p:spPr>
          <a:xfrm>
            <a:off x="533400" y="892314"/>
            <a:ext cx="8305800" cy="707886"/>
          </a:xfrm>
          <a:prstGeom prst="rect">
            <a:avLst/>
          </a:prstGeom>
        </p:spPr>
        <p:txBody>
          <a:bodyPr wrap="square">
            <a:spAutoFit/>
          </a:bodyPr>
          <a:lstStyle/>
          <a:p>
            <a:pPr algn="just"/>
            <a:r>
              <a:rPr lang="en-US" sz="2000" dirty="0" smtClean="0">
                <a:latin typeface="Arial" pitchFamily="34" charset="0"/>
                <a:cs typeface="Arial" pitchFamily="34" charset="0"/>
              </a:rPr>
              <a:t>New timing metrics take advantage of preamble characteristics (periodic, energy distribution)</a:t>
            </a:r>
            <a:endParaRPr lang="en-US" sz="2000" dirty="0">
              <a:latin typeface="Arial" pitchFamily="34" charset="0"/>
              <a:cs typeface="Arial" pitchFamily="34" charset="0"/>
            </a:endParaRPr>
          </a:p>
        </p:txBody>
      </p:sp>
      <p:pic>
        <p:nvPicPr>
          <p:cNvPr id="8197" name="Picture 5"/>
          <p:cNvPicPr>
            <a:picLocks noChangeAspect="1" noChangeArrowheads="1"/>
          </p:cNvPicPr>
          <p:nvPr/>
        </p:nvPicPr>
        <p:blipFill>
          <a:blip r:embed="rId3"/>
          <a:srcRect/>
          <a:stretch>
            <a:fillRect/>
          </a:stretch>
        </p:blipFill>
        <p:spPr bwMode="auto">
          <a:xfrm>
            <a:off x="4572000" y="2895600"/>
            <a:ext cx="4038600" cy="2988152"/>
          </a:xfrm>
          <a:prstGeom prst="rect">
            <a:avLst/>
          </a:prstGeom>
          <a:noFill/>
          <a:ln w="9525">
            <a:noFill/>
            <a:miter lim="800000"/>
            <a:headEnd/>
            <a:tailEnd/>
          </a:ln>
          <a:effectLst/>
        </p:spPr>
      </p:pic>
      <p:pic>
        <p:nvPicPr>
          <p:cNvPr id="8198" name="Picture 6"/>
          <p:cNvPicPr>
            <a:picLocks noChangeAspect="1" noChangeArrowheads="1"/>
          </p:cNvPicPr>
          <p:nvPr/>
        </p:nvPicPr>
        <p:blipFill>
          <a:blip r:embed="rId4"/>
          <a:srcRect/>
          <a:stretch>
            <a:fillRect/>
          </a:stretch>
        </p:blipFill>
        <p:spPr bwMode="auto">
          <a:xfrm>
            <a:off x="152400" y="2895600"/>
            <a:ext cx="4419600" cy="3087866"/>
          </a:xfrm>
          <a:prstGeom prst="rect">
            <a:avLst/>
          </a:prstGeom>
          <a:noFill/>
          <a:ln w="9525">
            <a:noFill/>
            <a:miter lim="800000"/>
            <a:headEnd/>
            <a:tailEnd/>
          </a:ln>
          <a:effectLst/>
        </p:spPr>
      </p:pic>
      <p:grpSp>
        <p:nvGrpSpPr>
          <p:cNvPr id="11" name="Group 10"/>
          <p:cNvGrpSpPr/>
          <p:nvPr/>
        </p:nvGrpSpPr>
        <p:grpSpPr>
          <a:xfrm>
            <a:off x="152400" y="152400"/>
            <a:ext cx="457200" cy="457200"/>
            <a:chOff x="838200" y="4114800"/>
            <a:chExt cx="838200" cy="838200"/>
          </a:xfrm>
        </p:grpSpPr>
        <p:sp>
          <p:nvSpPr>
            <p:cNvPr id="12" name="Rounded Rectangle 11"/>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6" descr="https://encrypted-tbn2.google.com/images?q=tbn:ANd9GcTHHSMS2_7cQwcjupIVc5pKCNs8XuaHoU-uvGMv5tjBFfYIniyU"/>
            <p:cNvPicPr>
              <a:picLocks noChangeAspect="1" noChangeArrowheads="1"/>
            </p:cNvPicPr>
            <p:nvPr/>
          </p:nvPicPr>
          <p:blipFill>
            <a:blip r:embed="rId5" cstate="print"/>
            <a:srcRect/>
            <a:stretch>
              <a:fillRect/>
            </a:stretch>
          </p:blipFill>
          <p:spPr bwMode="auto">
            <a:xfrm>
              <a:off x="1003226" y="4253552"/>
              <a:ext cx="512814" cy="591236"/>
            </a:xfrm>
            <a:prstGeom prst="rect">
              <a:avLst/>
            </a:prstGeom>
            <a:noFill/>
          </p:spPr>
        </p:pic>
      </p:grpSp>
      <p:sp>
        <p:nvSpPr>
          <p:cNvPr id="16" name="Date Placeholder 15"/>
          <p:cNvSpPr>
            <a:spLocks noGrp="1"/>
          </p:cNvSpPr>
          <p:nvPr>
            <p:ph type="dt" sz="half" idx="14"/>
          </p:nvPr>
        </p:nvSpPr>
        <p:spPr/>
        <p:txBody>
          <a:bodyPr/>
          <a:lstStyle/>
          <a:p>
            <a:fld id="{456D166E-615B-419B-9193-10FFD51734C2}" type="datetime4">
              <a:rPr lang="en-US" smtClean="0"/>
              <a:pPr/>
              <a:t>September 28, 2015</a:t>
            </a:fld>
            <a:endParaRPr lang="en-US" dirty="0"/>
          </a:p>
        </p:txBody>
      </p:sp>
      <p:sp>
        <p:nvSpPr>
          <p:cNvPr id="17" name="Slide Number Placeholder 16"/>
          <p:cNvSpPr>
            <a:spLocks noGrp="1"/>
          </p:cNvSpPr>
          <p:nvPr>
            <p:ph type="sldNum" sz="quarter" idx="15"/>
          </p:nvPr>
        </p:nvSpPr>
        <p:spPr/>
        <p:txBody>
          <a:bodyPr/>
          <a:lstStyle/>
          <a:p>
            <a:fld id="{8602B8DB-2F9B-4747-B883-1E2ED0C5C15F}" type="slidenum">
              <a:rPr lang="en-US" smtClean="0"/>
              <a:pPr/>
              <a:t>36</a:t>
            </a:fld>
            <a:endParaRPr lang="en-US"/>
          </a:p>
        </p:txBody>
      </p:sp>
      <p:sp>
        <p:nvSpPr>
          <p:cNvPr id="18" name="Footer Placeholder 17"/>
          <p:cNvSpPr>
            <a:spLocks noGrp="1"/>
          </p:cNvSpPr>
          <p:nvPr>
            <p:ph type="ftr" sz="quarter" idx="16"/>
          </p:nvPr>
        </p:nvSpPr>
        <p:spPr/>
        <p:txBody>
          <a:bodyPr/>
          <a:lstStyle/>
          <a:p>
            <a:r>
              <a:rPr lang="en-US" smtClean="0"/>
              <a:t>Techniques for Multi-Standard Cognitive Radios on FPGAs</a:t>
            </a:r>
            <a:endParaRPr lang="en-US"/>
          </a:p>
        </p:txBody>
      </p:sp>
      <p:pic>
        <p:nvPicPr>
          <p:cNvPr id="5122" name="Picture 2"/>
          <p:cNvPicPr>
            <a:picLocks noChangeAspect="1" noChangeArrowheads="1"/>
          </p:cNvPicPr>
          <p:nvPr/>
        </p:nvPicPr>
        <p:blipFill>
          <a:blip r:embed="rId6"/>
          <a:srcRect/>
          <a:stretch>
            <a:fillRect/>
          </a:stretch>
        </p:blipFill>
        <p:spPr bwMode="auto">
          <a:xfrm>
            <a:off x="4876800" y="1752600"/>
            <a:ext cx="3505201" cy="795507"/>
          </a:xfrm>
          <a:prstGeom prst="rect">
            <a:avLst/>
          </a:prstGeom>
          <a:noFill/>
          <a:ln w="9525">
            <a:noFill/>
            <a:miter lim="800000"/>
            <a:headEnd/>
            <a:tailEnd/>
          </a:ln>
          <a:effectLst/>
        </p:spPr>
      </p:pic>
      <p:pic>
        <p:nvPicPr>
          <p:cNvPr id="5123" name="Picture 3"/>
          <p:cNvPicPr>
            <a:picLocks noChangeAspect="1" noChangeArrowheads="1"/>
          </p:cNvPicPr>
          <p:nvPr/>
        </p:nvPicPr>
        <p:blipFill>
          <a:blip r:embed="rId7"/>
          <a:srcRect/>
          <a:stretch>
            <a:fillRect/>
          </a:stretch>
        </p:blipFill>
        <p:spPr bwMode="auto">
          <a:xfrm>
            <a:off x="914400" y="1695450"/>
            <a:ext cx="3581400" cy="89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12" name="Date Placeholder 11"/>
          <p:cNvSpPr>
            <a:spLocks noGrp="1"/>
          </p:cNvSpPr>
          <p:nvPr>
            <p:ph type="dt" sz="half" idx="14"/>
          </p:nvPr>
        </p:nvSpPr>
        <p:spPr/>
        <p:txBody>
          <a:bodyPr/>
          <a:lstStyle/>
          <a:p>
            <a:fld id="{000CA12B-454F-41BF-84ED-0887595EEF95}" type="datetime4">
              <a:rPr lang="en-US" smtClean="0"/>
              <a:pPr/>
              <a:t>September 28, 2015</a:t>
            </a:fld>
            <a:endParaRPr lang="en-US" dirty="0"/>
          </a:p>
        </p:txBody>
      </p:sp>
      <p:sp>
        <p:nvSpPr>
          <p:cNvPr id="13" name="Slide Number Placeholder 12"/>
          <p:cNvSpPr>
            <a:spLocks noGrp="1"/>
          </p:cNvSpPr>
          <p:nvPr>
            <p:ph type="sldNum" sz="quarter" idx="15"/>
          </p:nvPr>
        </p:nvSpPr>
        <p:spPr/>
        <p:txBody>
          <a:bodyPr/>
          <a:lstStyle/>
          <a:p>
            <a:fld id="{8602B8DB-2F9B-4747-B883-1E2ED0C5C15F}" type="slidenum">
              <a:rPr lang="en-US" smtClean="0"/>
              <a:pPr/>
              <a:t>37</a:t>
            </a:fld>
            <a:endParaRPr lang="en-US"/>
          </a:p>
        </p:txBody>
      </p:sp>
      <p:sp>
        <p:nvSpPr>
          <p:cNvPr id="14" name="Footer Placeholder 13"/>
          <p:cNvSpPr>
            <a:spLocks noGrp="1"/>
          </p:cNvSpPr>
          <p:nvPr>
            <p:ph type="ftr" sz="quarter" idx="16"/>
          </p:nvPr>
        </p:nvSpPr>
        <p:spPr/>
        <p:txBody>
          <a:bodyPr/>
          <a:lstStyle/>
          <a:p>
            <a:r>
              <a:rPr lang="en-US" smtClean="0"/>
              <a:t>Techniques for Multi-Standard Cognitive Radios on FPGAs</a:t>
            </a:r>
            <a:endParaRPr lang="en-US"/>
          </a:p>
        </p:txBody>
      </p:sp>
      <p:grpSp>
        <p:nvGrpSpPr>
          <p:cNvPr id="15" name="Group 22"/>
          <p:cNvGrpSpPr/>
          <p:nvPr/>
        </p:nvGrpSpPr>
        <p:grpSpPr>
          <a:xfrm>
            <a:off x="152400" y="152400"/>
            <a:ext cx="457200" cy="457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3" name="Picture 2"/>
          <p:cNvPicPr>
            <a:picLocks noChangeAspect="1" noChangeArrowheads="1"/>
          </p:cNvPicPr>
          <p:nvPr/>
        </p:nvPicPr>
        <p:blipFill>
          <a:blip r:embed="rId4"/>
          <a:srcRect/>
          <a:stretch>
            <a:fillRect/>
          </a:stretch>
        </p:blipFill>
        <p:spPr bwMode="auto">
          <a:xfrm>
            <a:off x="35838" y="838200"/>
            <a:ext cx="4035861" cy="2919412"/>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838200" y="4953000"/>
            <a:ext cx="1562100" cy="9906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4741762" y="838200"/>
            <a:ext cx="4097438" cy="27432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7"/>
          <a:srcRect/>
          <a:stretch>
            <a:fillRect/>
          </a:stretch>
        </p:blipFill>
        <p:spPr bwMode="auto">
          <a:xfrm>
            <a:off x="4876800" y="3768645"/>
            <a:ext cx="3779259" cy="25559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20" name="Date Placeholder 19"/>
          <p:cNvSpPr>
            <a:spLocks noGrp="1"/>
          </p:cNvSpPr>
          <p:nvPr>
            <p:ph type="dt" sz="half" idx="14"/>
          </p:nvPr>
        </p:nvSpPr>
        <p:spPr/>
        <p:txBody>
          <a:bodyPr/>
          <a:lstStyle/>
          <a:p>
            <a:fld id="{71F6EB85-50B9-4AA6-805B-78133D75D753}"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38</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23" name="Group 22"/>
          <p:cNvGrpSpPr/>
          <p:nvPr/>
        </p:nvGrpSpPr>
        <p:grpSpPr>
          <a:xfrm>
            <a:off x="152400" y="152400"/>
            <a:ext cx="457200" cy="457200"/>
            <a:chOff x="838200" y="4114800"/>
            <a:chExt cx="838200" cy="838200"/>
          </a:xfrm>
        </p:grpSpPr>
        <p:sp>
          <p:nvSpPr>
            <p:cNvPr id="24" name="Rounded Rectangle 23"/>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6146" name="Picture 2"/>
          <p:cNvPicPr>
            <a:picLocks noChangeAspect="1" noChangeArrowheads="1"/>
          </p:cNvPicPr>
          <p:nvPr/>
        </p:nvPicPr>
        <p:blipFill>
          <a:blip r:embed="rId4"/>
          <a:srcRect/>
          <a:stretch>
            <a:fillRect/>
          </a:stretch>
        </p:blipFill>
        <p:spPr bwMode="auto">
          <a:xfrm>
            <a:off x="299232" y="838200"/>
            <a:ext cx="4060040" cy="2057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4800600" y="804161"/>
            <a:ext cx="3956831" cy="2015238"/>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a:srcRect/>
          <a:stretch>
            <a:fillRect/>
          </a:stretch>
        </p:blipFill>
        <p:spPr bwMode="auto">
          <a:xfrm>
            <a:off x="228600" y="3962400"/>
            <a:ext cx="3657599" cy="24384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a:srcRect/>
          <a:stretch>
            <a:fillRect/>
          </a:stretch>
        </p:blipFill>
        <p:spPr bwMode="auto">
          <a:xfrm>
            <a:off x="4953000" y="3962400"/>
            <a:ext cx="4150759" cy="2438400"/>
          </a:xfrm>
          <a:prstGeom prst="rect">
            <a:avLst/>
          </a:prstGeom>
          <a:noFill/>
          <a:ln w="9525">
            <a:noFill/>
            <a:miter lim="800000"/>
            <a:headEnd/>
            <a:tailEnd/>
          </a:ln>
          <a:effectLst/>
        </p:spPr>
      </p:pic>
      <p:sp>
        <p:nvSpPr>
          <p:cNvPr id="28" name="Rectangle 27"/>
          <p:cNvSpPr/>
          <p:nvPr/>
        </p:nvSpPr>
        <p:spPr>
          <a:xfrm>
            <a:off x="5410199" y="3505200"/>
            <a:ext cx="3505201" cy="369332"/>
          </a:xfrm>
          <a:prstGeom prst="rect">
            <a:avLst/>
          </a:prstGeom>
        </p:spPr>
        <p:txBody>
          <a:bodyPr wrap="square">
            <a:spAutoFit/>
          </a:bodyPr>
          <a:lstStyle/>
          <a:p>
            <a:r>
              <a:rPr lang="en-US" dirty="0" smtClean="0">
                <a:latin typeface="Arial" pitchFamily="34" charset="0"/>
                <a:cs typeface="Arial" pitchFamily="34" charset="0"/>
              </a:rPr>
              <a:t>R' has fixed point format Q6.f2.</a:t>
            </a:r>
            <a:endParaRPr lang="en-US" dirty="0">
              <a:latin typeface="Arial" pitchFamily="34" charset="0"/>
              <a:cs typeface="Arial" pitchFamily="34" charset="0"/>
            </a:endParaRPr>
          </a:p>
        </p:txBody>
      </p:sp>
      <p:sp>
        <p:nvSpPr>
          <p:cNvPr id="29" name="Rectangle 28"/>
          <p:cNvSpPr/>
          <p:nvPr/>
        </p:nvSpPr>
        <p:spPr>
          <a:xfrm>
            <a:off x="685800" y="3505200"/>
            <a:ext cx="3352800" cy="369332"/>
          </a:xfrm>
          <a:prstGeom prst="rect">
            <a:avLst/>
          </a:prstGeom>
        </p:spPr>
        <p:txBody>
          <a:bodyPr wrap="square">
            <a:spAutoFit/>
          </a:bodyPr>
          <a:lstStyle/>
          <a:p>
            <a:r>
              <a:rPr lang="en-US" dirty="0" smtClean="0">
                <a:latin typeface="Arial" pitchFamily="34" charset="0"/>
                <a:cs typeface="Arial" pitchFamily="34" charset="0"/>
              </a:rPr>
              <a:t>P’ has fixed point format Q8.f1 </a:t>
            </a:r>
            <a:endParaRPr lang="en-US" dirty="0">
              <a:latin typeface="Arial" pitchFamily="34" charset="0"/>
              <a:cs typeface="Arial" pitchFamily="34" charset="0"/>
            </a:endParaRPr>
          </a:p>
        </p:txBody>
      </p:sp>
      <p:sp>
        <p:nvSpPr>
          <p:cNvPr id="30" name="Rectangle 29"/>
          <p:cNvSpPr/>
          <p:nvPr/>
        </p:nvSpPr>
        <p:spPr>
          <a:xfrm>
            <a:off x="685800" y="3028890"/>
            <a:ext cx="8077200" cy="400110"/>
          </a:xfrm>
          <a:prstGeom prst="rect">
            <a:avLst/>
          </a:prstGeom>
        </p:spPr>
        <p:txBody>
          <a:bodyPr wrap="square">
            <a:spAutoFit/>
          </a:bodyPr>
          <a:lstStyle/>
          <a:p>
            <a:r>
              <a:rPr lang="en-US" sz="2000" dirty="0" smtClean="0">
                <a:latin typeface="Arial" pitchFamily="34" charset="0"/>
                <a:cs typeface="Arial" pitchFamily="34" charset="0"/>
              </a:rPr>
              <a:t>The effects of reducing the number of bits used to represent P’ and R'</a:t>
            </a:r>
          </a:p>
        </p:txBody>
      </p:sp>
      <p:grpSp>
        <p:nvGrpSpPr>
          <p:cNvPr id="31" name="Group 30"/>
          <p:cNvGrpSpPr/>
          <p:nvPr/>
        </p:nvGrpSpPr>
        <p:grpSpPr>
          <a:xfrm>
            <a:off x="228600" y="2971800"/>
            <a:ext cx="457200" cy="457200"/>
            <a:chOff x="838200" y="4114800"/>
            <a:chExt cx="838200" cy="838200"/>
          </a:xfrm>
        </p:grpSpPr>
        <p:sp>
          <p:nvSpPr>
            <p:cNvPr id="32" name="Rounded Rectangle 31"/>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3"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20" name="Date Placeholder 19"/>
          <p:cNvSpPr>
            <a:spLocks noGrp="1"/>
          </p:cNvSpPr>
          <p:nvPr>
            <p:ph type="dt" sz="half" idx="14"/>
          </p:nvPr>
        </p:nvSpPr>
        <p:spPr/>
        <p:txBody>
          <a:bodyPr/>
          <a:lstStyle/>
          <a:p>
            <a:fld id="{71F6EB85-50B9-4AA6-805B-78133D75D753}"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39</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838200" y="4114800"/>
            <a:chExt cx="838200" cy="838200"/>
          </a:xfrm>
        </p:grpSpPr>
        <p:sp>
          <p:nvSpPr>
            <p:cNvPr id="24" name="Rounded Rectangle 23"/>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12" name="Rectangle 11"/>
          <p:cNvSpPr/>
          <p:nvPr/>
        </p:nvSpPr>
        <p:spPr>
          <a:xfrm>
            <a:off x="5334000" y="4159984"/>
            <a:ext cx="3581400" cy="1631216"/>
          </a:xfrm>
          <a:prstGeom prst="rect">
            <a:avLst/>
          </a:prstGeom>
        </p:spPr>
        <p:txBody>
          <a:bodyPr wrap="square">
            <a:spAutoFit/>
          </a:bodyPr>
          <a:lstStyle/>
          <a:p>
            <a:pPr algn="just"/>
            <a:r>
              <a:rPr lang="en-US" sz="2000" dirty="0" smtClean="0">
                <a:latin typeface="Arial" pitchFamily="34" charset="0"/>
                <a:cs typeface="Arial" pitchFamily="34" charset="0"/>
              </a:rPr>
              <a:t>Prop-A4 achieves a reduction of 16%, 31%, and 15% in the number of occupied slices, BRAMs, and </a:t>
            </a:r>
            <a:r>
              <a:rPr lang="en-US" sz="2000" dirty="0" err="1" smtClean="0">
                <a:latin typeface="Arial" pitchFamily="34" charset="0"/>
                <a:cs typeface="Arial" pitchFamily="34" charset="0"/>
              </a:rPr>
              <a:t>Dpwr</a:t>
            </a:r>
            <a:r>
              <a:rPr lang="en-US" sz="2000" dirty="0" smtClean="0">
                <a:latin typeface="Arial" pitchFamily="34" charset="0"/>
                <a:cs typeface="Arial" pitchFamily="34" charset="0"/>
              </a:rPr>
              <a:t> compared to </a:t>
            </a:r>
            <a:r>
              <a:rPr lang="en-US" sz="2000" dirty="0" err="1" smtClean="0">
                <a:latin typeface="Arial" pitchFamily="34" charset="0"/>
                <a:cs typeface="Arial" pitchFamily="34" charset="0"/>
              </a:rPr>
              <a:t>SoA</a:t>
            </a:r>
            <a:endParaRPr lang="en-US" sz="2000" dirty="0" smtClean="0">
              <a:latin typeface="Arial" pitchFamily="34" charset="0"/>
              <a:cs typeface="Arial" pitchFamily="34" charset="0"/>
            </a:endParaRPr>
          </a:p>
        </p:txBody>
      </p:sp>
      <p:pic>
        <p:nvPicPr>
          <p:cNvPr id="14" name="Picture 3"/>
          <p:cNvPicPr>
            <a:picLocks noChangeAspect="1" noChangeArrowheads="1"/>
          </p:cNvPicPr>
          <p:nvPr/>
        </p:nvPicPr>
        <p:blipFill>
          <a:blip r:embed="rId4"/>
          <a:srcRect/>
          <a:stretch>
            <a:fillRect/>
          </a:stretch>
        </p:blipFill>
        <p:spPr bwMode="auto">
          <a:xfrm>
            <a:off x="179717" y="3429000"/>
            <a:ext cx="4544683" cy="2743200"/>
          </a:xfrm>
          <a:prstGeom prst="rect">
            <a:avLst/>
          </a:prstGeom>
          <a:noFill/>
          <a:ln w="9525">
            <a:noFill/>
            <a:miter lim="800000"/>
            <a:headEnd/>
            <a:tailEnd/>
          </a:ln>
          <a:effectLst/>
        </p:spPr>
      </p:pic>
      <p:pic>
        <p:nvPicPr>
          <p:cNvPr id="15" name="Picture 4"/>
          <p:cNvPicPr>
            <a:picLocks noChangeAspect="1" noChangeArrowheads="1"/>
          </p:cNvPicPr>
          <p:nvPr/>
        </p:nvPicPr>
        <p:blipFill>
          <a:blip r:embed="rId5"/>
          <a:srcRect/>
          <a:stretch>
            <a:fillRect/>
          </a:stretch>
        </p:blipFill>
        <p:spPr bwMode="auto">
          <a:xfrm>
            <a:off x="1066800" y="990600"/>
            <a:ext cx="6629400" cy="20907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xplosion 1 10"/>
          <p:cNvSpPr/>
          <p:nvPr/>
        </p:nvSpPr>
        <p:spPr>
          <a:xfrm>
            <a:off x="0" y="2743200"/>
            <a:ext cx="2286000" cy="1295400"/>
          </a:xfrm>
          <a:prstGeom prst="irregularSeal1">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pic>
        <p:nvPicPr>
          <p:cNvPr id="2050" name="Picture 2"/>
          <p:cNvPicPr>
            <a:picLocks noChangeAspect="1" noChangeArrowheads="1"/>
          </p:cNvPicPr>
          <p:nvPr/>
        </p:nvPicPr>
        <p:blipFill>
          <a:blip r:embed="rId3"/>
          <a:srcRect/>
          <a:stretch>
            <a:fillRect/>
          </a:stretch>
        </p:blipFill>
        <p:spPr bwMode="auto">
          <a:xfrm>
            <a:off x="2133600" y="892925"/>
            <a:ext cx="7010400" cy="4974476"/>
          </a:xfrm>
          <a:prstGeom prst="rect">
            <a:avLst/>
          </a:prstGeom>
          <a:noFill/>
          <a:ln w="9525">
            <a:noFill/>
            <a:miter lim="800000"/>
            <a:headEnd/>
            <a:tailEnd/>
          </a:ln>
          <a:effectLst/>
        </p:spPr>
      </p:pic>
      <p:sp>
        <p:nvSpPr>
          <p:cNvPr id="10" name="Rectangle 9"/>
          <p:cNvSpPr/>
          <p:nvPr/>
        </p:nvSpPr>
        <p:spPr>
          <a:xfrm>
            <a:off x="2133600" y="5867400"/>
            <a:ext cx="5257800" cy="276999"/>
          </a:xfrm>
          <a:prstGeom prst="rect">
            <a:avLst/>
          </a:prstGeom>
        </p:spPr>
        <p:txBody>
          <a:bodyPr wrap="square">
            <a:spAutoFit/>
          </a:bodyPr>
          <a:lstStyle/>
          <a:p>
            <a:r>
              <a:rPr lang="en-US" sz="1200" i="1" dirty="0" smtClean="0"/>
              <a:t>Source: </a:t>
            </a:r>
            <a:r>
              <a:rPr lang="en-US" sz="1200" i="1" dirty="0" smtClean="0">
                <a:hlinkClick r:id="rId4"/>
              </a:rPr>
              <a:t>http://www.ida.gov.sg/</a:t>
            </a:r>
            <a:r>
              <a:rPr lang="en-US" sz="1200" i="1" dirty="0" smtClean="0"/>
              <a:t> (16-July-2012)</a:t>
            </a:r>
            <a:endParaRPr lang="en-US" sz="1200" i="1" dirty="0"/>
          </a:p>
        </p:txBody>
      </p:sp>
      <p:sp>
        <p:nvSpPr>
          <p:cNvPr id="9" name="Rectangle 8"/>
          <p:cNvSpPr/>
          <p:nvPr/>
        </p:nvSpPr>
        <p:spPr>
          <a:xfrm>
            <a:off x="76200" y="3133725"/>
            <a:ext cx="2095445" cy="369332"/>
          </a:xfrm>
          <a:prstGeom prst="rect">
            <a:avLst/>
          </a:prstGeom>
        </p:spPr>
        <p:txBody>
          <a:bodyPr wrap="none">
            <a:spAutoFit/>
          </a:bodyPr>
          <a:lstStyle/>
          <a:p>
            <a:r>
              <a:rPr lang="en-US" b="1" dirty="0" smtClean="0">
                <a:solidFill>
                  <a:srgbClr val="FF0000"/>
                </a:solidFill>
                <a:latin typeface="Arial" pitchFamily="34" charset="0"/>
                <a:cs typeface="Arial" pitchFamily="34" charset="0"/>
              </a:rPr>
              <a:t>Lack of spectrum</a:t>
            </a:r>
          </a:p>
        </p:txBody>
      </p:sp>
      <p:sp>
        <p:nvSpPr>
          <p:cNvPr id="14" name="Date Placeholder 13"/>
          <p:cNvSpPr>
            <a:spLocks noGrp="1"/>
          </p:cNvSpPr>
          <p:nvPr>
            <p:ph type="dt" sz="half" idx="14"/>
          </p:nvPr>
        </p:nvSpPr>
        <p:spPr/>
        <p:txBody>
          <a:bodyPr/>
          <a:lstStyle/>
          <a:p>
            <a:fld id="{034B57E5-C91F-402D-B4ED-AC3EE4B57C88}" type="datetime4">
              <a:rPr lang="en-US" smtClean="0"/>
              <a:pPr/>
              <a:t>September 28, 2015</a:t>
            </a:fld>
            <a:endParaRPr lang="en-US" dirty="0"/>
          </a:p>
        </p:txBody>
      </p:sp>
      <p:sp>
        <p:nvSpPr>
          <p:cNvPr id="15" name="Slide Number Placeholder 14"/>
          <p:cNvSpPr>
            <a:spLocks noGrp="1"/>
          </p:cNvSpPr>
          <p:nvPr>
            <p:ph type="sldNum" sz="quarter" idx="15"/>
          </p:nvPr>
        </p:nvSpPr>
        <p:spPr/>
        <p:txBody>
          <a:bodyPr/>
          <a:lstStyle/>
          <a:p>
            <a:fld id="{8602B8DB-2F9B-4747-B883-1E2ED0C5C15F}" type="slidenum">
              <a:rPr lang="en-US" smtClean="0"/>
              <a:pPr/>
              <a:t>4</a:t>
            </a:fld>
            <a:endParaRPr lang="en-US"/>
          </a:p>
        </p:txBody>
      </p:sp>
      <p:sp>
        <p:nvSpPr>
          <p:cNvPr id="16" name="Footer Placeholder 1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Timing </a:t>
            </a:r>
            <a:r>
              <a:rPr lang="en-US" b="1" i="1" dirty="0" err="1" smtClean="0"/>
              <a:t>Synchronisation</a:t>
            </a:r>
            <a:endParaRPr lang="en-US" b="1" i="1" dirty="0" smtClean="0"/>
          </a:p>
        </p:txBody>
      </p:sp>
      <p:sp>
        <p:nvSpPr>
          <p:cNvPr id="8" name="Rectangle 7"/>
          <p:cNvSpPr/>
          <p:nvPr/>
        </p:nvSpPr>
        <p:spPr>
          <a:xfrm>
            <a:off x="762000" y="2667000"/>
            <a:ext cx="8001000" cy="1015663"/>
          </a:xfrm>
          <a:prstGeom prst="rect">
            <a:avLst/>
          </a:prstGeom>
        </p:spPr>
        <p:txBody>
          <a:bodyPr wrap="square">
            <a:spAutoFit/>
          </a:bodyPr>
          <a:lstStyle/>
          <a:p>
            <a:pPr algn="just"/>
            <a:r>
              <a:rPr lang="en-US" sz="2000" dirty="0" smtClean="0">
                <a:latin typeface="Arial" pitchFamily="34" charset="0"/>
                <a:cs typeface="Arial" pitchFamily="34" charset="0"/>
              </a:rPr>
              <a:t>Complexity less than typical cross-correlation, significant hardware usage reduction,  makes proposed method more suitable for low-power hardware implementation.</a:t>
            </a:r>
            <a:endParaRPr lang="en-US" sz="2000" dirty="0">
              <a:latin typeface="Arial" pitchFamily="34" charset="0"/>
              <a:cs typeface="Arial" pitchFamily="34" charset="0"/>
            </a:endParaRPr>
          </a:p>
        </p:txBody>
      </p:sp>
      <p:sp>
        <p:nvSpPr>
          <p:cNvPr id="9" name="Rectangle 8"/>
          <p:cNvSpPr/>
          <p:nvPr/>
        </p:nvSpPr>
        <p:spPr>
          <a:xfrm>
            <a:off x="762000" y="4191000"/>
            <a:ext cx="8001000" cy="400110"/>
          </a:xfrm>
          <a:prstGeom prst="rect">
            <a:avLst/>
          </a:prstGeom>
        </p:spPr>
        <p:txBody>
          <a:bodyPr wrap="square">
            <a:spAutoFit/>
          </a:bodyPr>
          <a:lstStyle/>
          <a:p>
            <a:r>
              <a:rPr lang="en-US" sz="2000" dirty="0" smtClean="0">
                <a:latin typeface="Arial" pitchFamily="34" charset="0"/>
                <a:cs typeface="Arial" pitchFamily="34" charset="0"/>
              </a:rPr>
              <a:t>This work is published in </a:t>
            </a:r>
            <a:r>
              <a:rPr lang="en-US" sz="2000" i="1" dirty="0" smtClean="0">
                <a:latin typeface="Arial" pitchFamily="34" charset="0"/>
                <a:cs typeface="Arial" pitchFamily="34" charset="0"/>
              </a:rPr>
              <a:t>Circuits, Systems, and Signal Processing</a:t>
            </a:r>
            <a:endParaRPr lang="en-US" sz="2000" i="1" dirty="0">
              <a:latin typeface="Arial" pitchFamily="34" charset="0"/>
              <a:cs typeface="Arial" pitchFamily="34" charset="0"/>
            </a:endParaRPr>
          </a:p>
        </p:txBody>
      </p:sp>
      <p:sp>
        <p:nvSpPr>
          <p:cNvPr id="10" name="Rectangle 9"/>
          <p:cNvSpPr/>
          <p:nvPr/>
        </p:nvSpPr>
        <p:spPr>
          <a:xfrm>
            <a:off x="762000" y="1447800"/>
            <a:ext cx="8077200" cy="707886"/>
          </a:xfrm>
          <a:prstGeom prst="rect">
            <a:avLst/>
          </a:prstGeom>
        </p:spPr>
        <p:txBody>
          <a:bodyPr wrap="square">
            <a:spAutoFit/>
          </a:bodyPr>
          <a:lstStyle/>
          <a:p>
            <a:pPr algn="just"/>
            <a:r>
              <a:rPr lang="en-US" sz="2000" dirty="0" smtClean="0">
                <a:latin typeface="Arial" pitchFamily="34" charset="0"/>
                <a:cs typeface="Arial" pitchFamily="34" charset="0"/>
              </a:rPr>
              <a:t>Performance results through simulation demonstrate good performance and robustness to large CFO. </a:t>
            </a:r>
            <a:endParaRPr lang="en-US" sz="2000" dirty="0">
              <a:latin typeface="Arial" pitchFamily="34" charset="0"/>
              <a:cs typeface="Arial" pitchFamily="34" charset="0"/>
            </a:endParaRPr>
          </a:p>
        </p:txBody>
      </p:sp>
      <p:grpSp>
        <p:nvGrpSpPr>
          <p:cNvPr id="11" name="Group 10"/>
          <p:cNvGrpSpPr/>
          <p:nvPr/>
        </p:nvGrpSpPr>
        <p:grpSpPr>
          <a:xfrm>
            <a:off x="152400" y="4114800"/>
            <a:ext cx="533400" cy="533400"/>
            <a:chOff x="152400" y="5181600"/>
            <a:chExt cx="381000" cy="381000"/>
          </a:xfrm>
        </p:grpSpPr>
        <p:sp>
          <p:nvSpPr>
            <p:cNvPr id="12" name="Rounded Rectangle 11"/>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3" name="Picture 6" descr="http://t2.gstatic.com/images?q=tbn:ANd9GcSSPZqFowHV7AlqjqzpVucv8b2YaTKgn7qE9kl8MNeWgsIiWJQPqg"/>
            <p:cNvPicPr>
              <a:picLocks noChangeAspect="1" noChangeArrowheads="1"/>
            </p:cNvPicPr>
            <p:nvPr/>
          </p:nvPicPr>
          <p:blipFill>
            <a:blip r:embed="rId3"/>
            <a:srcRect/>
            <a:stretch>
              <a:fillRect/>
            </a:stretch>
          </p:blipFill>
          <p:spPr bwMode="auto">
            <a:xfrm>
              <a:off x="193675" y="5219700"/>
              <a:ext cx="304800" cy="304800"/>
            </a:xfrm>
            <a:prstGeom prst="rect">
              <a:avLst/>
            </a:prstGeom>
            <a:noFill/>
          </p:spPr>
        </p:pic>
      </p:grpSp>
      <p:grpSp>
        <p:nvGrpSpPr>
          <p:cNvPr id="14" name="Group 13"/>
          <p:cNvGrpSpPr/>
          <p:nvPr/>
        </p:nvGrpSpPr>
        <p:grpSpPr>
          <a:xfrm>
            <a:off x="152400" y="2743200"/>
            <a:ext cx="533400" cy="5334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17" name="Group 16"/>
          <p:cNvGrpSpPr/>
          <p:nvPr/>
        </p:nvGrpSpPr>
        <p:grpSpPr>
          <a:xfrm>
            <a:off x="152400" y="1524000"/>
            <a:ext cx="533400" cy="533400"/>
            <a:chOff x="838200" y="990600"/>
            <a:chExt cx="609600" cy="609600"/>
          </a:xfrm>
        </p:grpSpPr>
        <p:sp>
          <p:nvSpPr>
            <p:cNvPr id="18" name="Rounded Rectangle 1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22" name="Date Placeholder 21"/>
          <p:cNvSpPr>
            <a:spLocks noGrp="1"/>
          </p:cNvSpPr>
          <p:nvPr>
            <p:ph type="dt" sz="half" idx="14"/>
          </p:nvPr>
        </p:nvSpPr>
        <p:spPr/>
        <p:txBody>
          <a:bodyPr/>
          <a:lstStyle/>
          <a:p>
            <a:fld id="{B3CE93C6-E44B-47B9-9846-586BBA0E24D3}" type="datetime4">
              <a:rPr lang="en-US" smtClean="0"/>
              <a:pPr/>
              <a:t>September 28, 2015</a:t>
            </a:fld>
            <a:endParaRPr lang="en-US" dirty="0"/>
          </a:p>
        </p:txBody>
      </p:sp>
      <p:sp>
        <p:nvSpPr>
          <p:cNvPr id="23" name="Slide Number Placeholder 22"/>
          <p:cNvSpPr>
            <a:spLocks noGrp="1"/>
          </p:cNvSpPr>
          <p:nvPr>
            <p:ph type="sldNum" sz="quarter" idx="15"/>
          </p:nvPr>
        </p:nvSpPr>
        <p:spPr/>
        <p:txBody>
          <a:bodyPr/>
          <a:lstStyle/>
          <a:p>
            <a:fld id="{8602B8DB-2F9B-4747-B883-1E2ED0C5C15F}" type="slidenum">
              <a:rPr lang="en-US" smtClean="0"/>
              <a:pPr/>
              <a:t>40</a:t>
            </a:fld>
            <a:endParaRPr lang="en-US"/>
          </a:p>
        </p:txBody>
      </p:sp>
      <p:sp>
        <p:nvSpPr>
          <p:cNvPr id="24" name="Footer Placeholder 23"/>
          <p:cNvSpPr>
            <a:spLocks noGrp="1"/>
          </p:cNvSpPr>
          <p:nvPr>
            <p:ph type="ftr" sz="quarter" idx="16"/>
          </p:nvPr>
        </p:nvSpPr>
        <p:spPr/>
        <p:txBody>
          <a:bodyPr/>
          <a:lstStyle/>
          <a:p>
            <a:r>
              <a:rPr lang="en-US" smtClean="0"/>
              <a:t>Techniques for Multi-Standard Cognitive Radios on FPGAs</a:t>
            </a:r>
            <a:endParaRPr lang="en-US"/>
          </a:p>
        </p:txBody>
      </p:sp>
      <p:grpSp>
        <p:nvGrpSpPr>
          <p:cNvPr id="21" name="Group 20"/>
          <p:cNvGrpSpPr/>
          <p:nvPr/>
        </p:nvGrpSpPr>
        <p:grpSpPr>
          <a:xfrm>
            <a:off x="152400" y="76200"/>
            <a:ext cx="533400" cy="533400"/>
            <a:chOff x="838200" y="990600"/>
            <a:chExt cx="609600" cy="609600"/>
          </a:xfrm>
        </p:grpSpPr>
        <p:sp>
          <p:nvSpPr>
            <p:cNvPr id="28" name="Rounded Rectangle 2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0" y="2514600"/>
            <a:ext cx="7769371"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OFDM IFO Estimation Method</a:t>
            </a:r>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41</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42</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pic>
        <p:nvPicPr>
          <p:cNvPr id="7" name="Picture 2"/>
          <p:cNvPicPr>
            <a:picLocks noChangeAspect="1" noChangeArrowheads="1"/>
          </p:cNvPicPr>
          <p:nvPr/>
        </p:nvPicPr>
        <p:blipFill>
          <a:blip r:embed="rId3"/>
          <a:srcRect/>
          <a:stretch>
            <a:fillRect/>
          </a:stretch>
        </p:blipFill>
        <p:spPr bwMode="auto">
          <a:xfrm>
            <a:off x="2057400" y="838200"/>
            <a:ext cx="4673459" cy="1600200"/>
          </a:xfrm>
          <a:prstGeom prst="rect">
            <a:avLst/>
          </a:prstGeom>
          <a:noFill/>
          <a:ln w="9525">
            <a:noFill/>
            <a:miter lim="800000"/>
            <a:headEnd/>
            <a:tailEnd/>
          </a:ln>
          <a:effectLst/>
        </p:spPr>
      </p:pic>
      <p:pic>
        <p:nvPicPr>
          <p:cNvPr id="10" name="Picture 5"/>
          <p:cNvPicPr>
            <a:picLocks noChangeAspect="1" noChangeArrowheads="1"/>
          </p:cNvPicPr>
          <p:nvPr/>
        </p:nvPicPr>
        <p:blipFill>
          <a:blip r:embed="rId4"/>
          <a:srcRect/>
          <a:stretch>
            <a:fillRect/>
          </a:stretch>
        </p:blipFill>
        <p:spPr bwMode="auto">
          <a:xfrm>
            <a:off x="685800" y="5181600"/>
            <a:ext cx="6198871" cy="838200"/>
          </a:xfrm>
          <a:prstGeom prst="rect">
            <a:avLst/>
          </a:prstGeom>
          <a:noFill/>
          <a:ln w="9525">
            <a:noFill/>
            <a:miter lim="800000"/>
            <a:headEnd/>
            <a:tailEnd/>
          </a:ln>
          <a:effectLst/>
        </p:spPr>
      </p:pic>
      <p:pic>
        <p:nvPicPr>
          <p:cNvPr id="11" name="Picture 6"/>
          <p:cNvPicPr>
            <a:picLocks noChangeAspect="1" noChangeArrowheads="1"/>
          </p:cNvPicPr>
          <p:nvPr/>
        </p:nvPicPr>
        <p:blipFill>
          <a:blip r:embed="rId5"/>
          <a:srcRect/>
          <a:stretch>
            <a:fillRect/>
          </a:stretch>
        </p:blipFill>
        <p:spPr bwMode="auto">
          <a:xfrm>
            <a:off x="609600" y="4724400"/>
            <a:ext cx="6308119" cy="533400"/>
          </a:xfrm>
          <a:prstGeom prst="rect">
            <a:avLst/>
          </a:prstGeom>
          <a:noFill/>
          <a:ln w="9525">
            <a:noFill/>
            <a:miter lim="800000"/>
            <a:headEnd/>
            <a:tailEnd/>
          </a:ln>
          <a:effectLst/>
        </p:spPr>
      </p:pic>
      <p:grpSp>
        <p:nvGrpSpPr>
          <p:cNvPr id="34" name="Group 33"/>
          <p:cNvGrpSpPr/>
          <p:nvPr/>
        </p:nvGrpSpPr>
        <p:grpSpPr>
          <a:xfrm>
            <a:off x="76200" y="2743200"/>
            <a:ext cx="4724400" cy="1524000"/>
            <a:chOff x="1828800" y="2514600"/>
            <a:chExt cx="5638800" cy="1588368"/>
          </a:xfrm>
        </p:grpSpPr>
        <p:pic>
          <p:nvPicPr>
            <p:cNvPr id="1031" name="Picture 7"/>
            <p:cNvPicPr>
              <a:picLocks noChangeAspect="1" noChangeArrowheads="1"/>
            </p:cNvPicPr>
            <p:nvPr/>
          </p:nvPicPr>
          <p:blipFill>
            <a:blip r:embed="rId6"/>
            <a:srcRect/>
            <a:stretch>
              <a:fillRect/>
            </a:stretch>
          </p:blipFill>
          <p:spPr bwMode="auto">
            <a:xfrm>
              <a:off x="1828800" y="2667000"/>
              <a:ext cx="5638800" cy="1435968"/>
            </a:xfrm>
            <a:prstGeom prst="rect">
              <a:avLst/>
            </a:prstGeom>
            <a:noFill/>
            <a:ln w="9525">
              <a:noFill/>
              <a:miter lim="800000"/>
              <a:headEnd/>
              <a:tailEnd/>
            </a:ln>
            <a:effectLst/>
          </p:spPr>
        </p:pic>
        <p:sp>
          <p:nvSpPr>
            <p:cNvPr id="27" name="Rectangle 26"/>
            <p:cNvSpPr/>
            <p:nvPr/>
          </p:nvSpPr>
          <p:spPr>
            <a:xfrm>
              <a:off x="6324600" y="2667000"/>
              <a:ext cx="609600" cy="914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209800" y="2514600"/>
              <a:ext cx="4114800" cy="228600"/>
            </a:xfrm>
            <a:custGeom>
              <a:avLst/>
              <a:gdLst>
                <a:gd name="connsiteX0" fmla="*/ 4229100 w 4229100"/>
                <a:gd name="connsiteY0" fmla="*/ 245533 h 347133"/>
                <a:gd name="connsiteX1" fmla="*/ 2311400 w 4229100"/>
                <a:gd name="connsiteY1" fmla="*/ 16933 h 347133"/>
                <a:gd name="connsiteX2" fmla="*/ 0 w 4229100"/>
                <a:gd name="connsiteY2" fmla="*/ 347133 h 347133"/>
              </a:gdLst>
              <a:ahLst/>
              <a:cxnLst>
                <a:cxn ang="0">
                  <a:pos x="connsiteX0" y="connsiteY0"/>
                </a:cxn>
                <a:cxn ang="0">
                  <a:pos x="connsiteX1" y="connsiteY1"/>
                </a:cxn>
                <a:cxn ang="0">
                  <a:pos x="connsiteX2" y="connsiteY2"/>
                </a:cxn>
              </a:cxnLst>
              <a:rect l="l" t="t" r="r" b="b"/>
              <a:pathLst>
                <a:path w="4229100" h="347133">
                  <a:moveTo>
                    <a:pt x="4229100" y="245533"/>
                  </a:moveTo>
                  <a:cubicBezTo>
                    <a:pt x="3622675" y="122766"/>
                    <a:pt x="3016250" y="0"/>
                    <a:pt x="2311400" y="16933"/>
                  </a:cubicBezTo>
                  <a:cubicBezTo>
                    <a:pt x="1606550" y="33866"/>
                    <a:pt x="803275" y="190499"/>
                    <a:pt x="0" y="347133"/>
                  </a:cubicBezTo>
                </a:path>
              </a:pathLst>
            </a:custGeom>
            <a:ln w="19050">
              <a:solidFill>
                <a:srgbClr val="FFC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2432050" y="2813050"/>
              <a:ext cx="609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10800000">
              <a:off x="3048000" y="3657600"/>
              <a:ext cx="4114800" cy="228600"/>
            </a:xfrm>
            <a:custGeom>
              <a:avLst/>
              <a:gdLst>
                <a:gd name="connsiteX0" fmla="*/ 4229100 w 4229100"/>
                <a:gd name="connsiteY0" fmla="*/ 245533 h 347133"/>
                <a:gd name="connsiteX1" fmla="*/ 2311400 w 4229100"/>
                <a:gd name="connsiteY1" fmla="*/ 16933 h 347133"/>
                <a:gd name="connsiteX2" fmla="*/ 0 w 4229100"/>
                <a:gd name="connsiteY2" fmla="*/ 347133 h 347133"/>
              </a:gdLst>
              <a:ahLst/>
              <a:cxnLst>
                <a:cxn ang="0">
                  <a:pos x="connsiteX0" y="connsiteY0"/>
                </a:cxn>
                <a:cxn ang="0">
                  <a:pos x="connsiteX1" y="connsiteY1"/>
                </a:cxn>
                <a:cxn ang="0">
                  <a:pos x="connsiteX2" y="connsiteY2"/>
                </a:cxn>
              </a:cxnLst>
              <a:rect l="l" t="t" r="r" b="b"/>
              <a:pathLst>
                <a:path w="4229100" h="347133">
                  <a:moveTo>
                    <a:pt x="4229100" y="245533"/>
                  </a:moveTo>
                  <a:cubicBezTo>
                    <a:pt x="3622675" y="122766"/>
                    <a:pt x="3016250" y="0"/>
                    <a:pt x="2311400" y="16933"/>
                  </a:cubicBezTo>
                  <a:cubicBezTo>
                    <a:pt x="1606550" y="33866"/>
                    <a:pt x="803275" y="190499"/>
                    <a:pt x="0" y="347133"/>
                  </a:cubicBezTo>
                </a:path>
              </a:pathLst>
            </a:cu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TextBox 31"/>
          <p:cNvSpPr txBox="1"/>
          <p:nvPr/>
        </p:nvSpPr>
        <p:spPr>
          <a:xfrm>
            <a:off x="7239000" y="5181600"/>
            <a:ext cx="1666675" cy="954107"/>
          </a:xfrm>
          <a:prstGeom prst="rect">
            <a:avLst/>
          </a:prstGeom>
          <a:noFill/>
        </p:spPr>
        <p:txBody>
          <a:bodyPr wrap="none" rtlCol="0">
            <a:spAutoFit/>
          </a:bodyPr>
          <a:lstStyle/>
          <a:p>
            <a:r>
              <a:rPr lang="en-US" sz="1400" dirty="0" smtClean="0"/>
              <a:t>Y : received symbols</a:t>
            </a:r>
          </a:p>
          <a:p>
            <a:r>
              <a:rPr lang="en-US" sz="1400" dirty="0" smtClean="0"/>
              <a:t>X : pilot </a:t>
            </a:r>
            <a:r>
              <a:rPr lang="en-US" sz="1400" dirty="0" err="1" smtClean="0"/>
              <a:t>sympols</a:t>
            </a:r>
            <a:endParaRPr lang="en-US" sz="1400" dirty="0" smtClean="0"/>
          </a:p>
          <a:p>
            <a:r>
              <a:rPr lang="en-US" sz="1400" dirty="0" smtClean="0"/>
              <a:t>H: channel response</a:t>
            </a:r>
          </a:p>
          <a:p>
            <a:r>
              <a:rPr lang="en-US" sz="1400" dirty="0" smtClean="0"/>
              <a:t>W: White Noise</a:t>
            </a:r>
            <a:endParaRPr lang="en-US" dirty="0"/>
          </a:p>
        </p:txBody>
      </p:sp>
      <p:grpSp>
        <p:nvGrpSpPr>
          <p:cNvPr id="35" name="Group 34"/>
          <p:cNvGrpSpPr/>
          <p:nvPr/>
        </p:nvGrpSpPr>
        <p:grpSpPr>
          <a:xfrm>
            <a:off x="152400" y="152400"/>
            <a:ext cx="457200" cy="457200"/>
            <a:chOff x="838200" y="1752600"/>
            <a:chExt cx="838200" cy="838200"/>
          </a:xfrm>
        </p:grpSpPr>
        <p:sp>
          <p:nvSpPr>
            <p:cNvPr id="36" name="Rounded Rectangle 35"/>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7" name="Picture 2" descr="https://encrypted-tbn3.google.com/images?q=tbn:ANd9GcR1kBw_Fy0wI96TD5oP7HapAKYipGkutRsCudrzWbOivnZB4-8bjA"/>
            <p:cNvPicPr>
              <a:picLocks noChangeAspect="1" noChangeArrowheads="1"/>
            </p:cNvPicPr>
            <p:nvPr/>
          </p:nvPicPr>
          <p:blipFill>
            <a:blip r:embed="rId7" cstate="print"/>
            <a:srcRect/>
            <a:stretch>
              <a:fillRect/>
            </a:stretch>
          </p:blipFill>
          <p:spPr bwMode="auto">
            <a:xfrm>
              <a:off x="990600" y="1905000"/>
              <a:ext cx="533400" cy="565208"/>
            </a:xfrm>
            <a:prstGeom prst="rect">
              <a:avLst/>
            </a:prstGeom>
            <a:noFill/>
          </p:spPr>
        </p:pic>
      </p:grpSp>
      <p:pic>
        <p:nvPicPr>
          <p:cNvPr id="1033" name="Picture 9"/>
          <p:cNvPicPr>
            <a:picLocks noChangeAspect="1" noChangeArrowheads="1"/>
          </p:cNvPicPr>
          <p:nvPr/>
        </p:nvPicPr>
        <p:blipFill>
          <a:blip r:embed="rId8"/>
          <a:srcRect/>
          <a:stretch>
            <a:fillRect/>
          </a:stretch>
        </p:blipFill>
        <p:spPr bwMode="auto">
          <a:xfrm>
            <a:off x="5079353" y="2819400"/>
            <a:ext cx="3683647" cy="1238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43</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6" name="Group 15"/>
          <p:cNvGrpSpPr/>
          <p:nvPr/>
        </p:nvGrpSpPr>
        <p:grpSpPr>
          <a:xfrm>
            <a:off x="152400" y="15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23" name="Rectangle 22"/>
          <p:cNvSpPr/>
          <p:nvPr/>
        </p:nvSpPr>
        <p:spPr>
          <a:xfrm>
            <a:off x="838200" y="1123890"/>
            <a:ext cx="6019800" cy="400110"/>
          </a:xfrm>
          <a:prstGeom prst="rect">
            <a:avLst/>
          </a:prstGeom>
        </p:spPr>
        <p:txBody>
          <a:bodyPr wrap="square">
            <a:spAutoFit/>
          </a:bodyPr>
          <a:lstStyle/>
          <a:p>
            <a:r>
              <a:rPr lang="en-SG" sz="2000" b="1" i="1" dirty="0" smtClean="0">
                <a:latin typeface="Arial" pitchFamily="34" charset="0"/>
                <a:cs typeface="Arial" pitchFamily="34" charset="0"/>
              </a:rPr>
              <a:t>Subset of possible IFO values</a:t>
            </a:r>
            <a:r>
              <a:rPr lang="en-SG" sz="2000" dirty="0" smtClean="0">
                <a:latin typeface="Arial" pitchFamily="34" charset="0"/>
                <a:cs typeface="Arial" pitchFamily="34" charset="0"/>
              </a:rPr>
              <a:t> is determined</a:t>
            </a:r>
            <a:endParaRPr lang="en-US" sz="2000" dirty="0">
              <a:latin typeface="Arial" pitchFamily="34" charset="0"/>
              <a:cs typeface="Arial" pitchFamily="34" charset="0"/>
            </a:endParaRPr>
          </a:p>
        </p:txBody>
      </p:sp>
      <p:sp>
        <p:nvSpPr>
          <p:cNvPr id="24" name="Rectangle 23"/>
          <p:cNvSpPr/>
          <p:nvPr/>
        </p:nvSpPr>
        <p:spPr>
          <a:xfrm>
            <a:off x="838200" y="2558142"/>
            <a:ext cx="8077200" cy="400110"/>
          </a:xfrm>
          <a:prstGeom prst="rect">
            <a:avLst/>
          </a:prstGeom>
        </p:spPr>
        <p:txBody>
          <a:bodyPr wrap="square">
            <a:spAutoFit/>
          </a:bodyPr>
          <a:lstStyle/>
          <a:p>
            <a:r>
              <a:rPr lang="en-SG" sz="2000" b="1" i="1" dirty="0" smtClean="0">
                <a:latin typeface="Arial" pitchFamily="34" charset="0"/>
                <a:cs typeface="Arial" pitchFamily="34" charset="0"/>
              </a:rPr>
              <a:t>Resource sharing folded architecture </a:t>
            </a:r>
            <a:r>
              <a:rPr lang="en-SG" sz="2000" dirty="0" smtClean="0">
                <a:latin typeface="Arial" pitchFamily="34" charset="0"/>
                <a:cs typeface="Arial" pitchFamily="34" charset="0"/>
              </a:rPr>
              <a:t>to reduce </a:t>
            </a:r>
            <a:r>
              <a:rPr lang="en-US" sz="2000" dirty="0" smtClean="0">
                <a:latin typeface="Arial" pitchFamily="34" charset="0"/>
                <a:cs typeface="Arial" pitchFamily="34" charset="0"/>
              </a:rPr>
              <a:t>the hardware cost</a:t>
            </a:r>
            <a:endParaRPr lang="en-US" sz="2000" dirty="0">
              <a:latin typeface="Arial" pitchFamily="34" charset="0"/>
              <a:cs typeface="Arial" pitchFamily="34" charset="0"/>
            </a:endParaRPr>
          </a:p>
        </p:txBody>
      </p:sp>
      <p:pic>
        <p:nvPicPr>
          <p:cNvPr id="2052" name="Picture 4"/>
          <p:cNvPicPr>
            <a:picLocks noChangeAspect="1" noChangeArrowheads="1"/>
          </p:cNvPicPr>
          <p:nvPr/>
        </p:nvPicPr>
        <p:blipFill>
          <a:blip r:embed="rId4"/>
          <a:srcRect/>
          <a:stretch>
            <a:fillRect/>
          </a:stretch>
        </p:blipFill>
        <p:spPr bwMode="auto">
          <a:xfrm>
            <a:off x="1247775" y="3810000"/>
            <a:ext cx="7591566" cy="11430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1295400" y="3520590"/>
            <a:ext cx="2924531" cy="274320"/>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3977640" y="3505200"/>
            <a:ext cx="2721080" cy="274320"/>
          </a:xfrm>
          <a:prstGeom prst="rect">
            <a:avLst/>
          </a:prstGeom>
          <a:noFill/>
          <a:ln w="9525">
            <a:noFill/>
            <a:miter lim="800000"/>
            <a:headEnd/>
            <a:tailEnd/>
          </a:ln>
          <a:effectLst/>
        </p:spPr>
      </p:pic>
      <p:sp>
        <p:nvSpPr>
          <p:cNvPr id="36" name="Rectangle 35"/>
          <p:cNvSpPr/>
          <p:nvPr/>
        </p:nvSpPr>
        <p:spPr>
          <a:xfrm>
            <a:off x="799529" y="2950810"/>
            <a:ext cx="7963471" cy="400110"/>
          </a:xfrm>
          <a:prstGeom prst="rect">
            <a:avLst/>
          </a:prstGeom>
        </p:spPr>
        <p:txBody>
          <a:bodyPr wrap="square">
            <a:spAutoFit/>
          </a:bodyPr>
          <a:lstStyle/>
          <a:p>
            <a:r>
              <a:rPr lang="en-SG" sz="2000" dirty="0" smtClean="0">
                <a:latin typeface="Arial" pitchFamily="34" charset="0"/>
                <a:cs typeface="Arial" pitchFamily="34" charset="0"/>
              </a:rPr>
              <a:t> Subset of pilots spreading in sequence(indices are multiples of 4)</a:t>
            </a:r>
            <a:endParaRPr lang="en-US" sz="2000" dirty="0">
              <a:latin typeface="Arial" pitchFamily="34" charset="0"/>
              <a:cs typeface="Arial" pitchFamily="34" charset="0"/>
            </a:endParaRPr>
          </a:p>
        </p:txBody>
      </p:sp>
      <p:sp>
        <p:nvSpPr>
          <p:cNvPr id="37" name="Rectangle 36"/>
          <p:cNvSpPr/>
          <p:nvPr/>
        </p:nvSpPr>
        <p:spPr>
          <a:xfrm>
            <a:off x="1066800" y="1600200"/>
            <a:ext cx="5334000" cy="784830"/>
          </a:xfrm>
          <a:prstGeom prst="rect">
            <a:avLst/>
          </a:prstGeom>
        </p:spPr>
        <p:txBody>
          <a:bodyPr wrap="square">
            <a:spAutoFit/>
          </a:bodyPr>
          <a:lstStyle/>
          <a:p>
            <a:pPr>
              <a:spcAft>
                <a:spcPts val="600"/>
              </a:spcAft>
            </a:pPr>
            <a:r>
              <a:rPr lang="en-SG" sz="2000" dirty="0" smtClean="0">
                <a:latin typeface="Arial" pitchFamily="34" charset="0"/>
                <a:cs typeface="Arial" pitchFamily="34" charset="0"/>
              </a:rPr>
              <a:t>Assume  -14 &lt; IFO &lt; 18; -2&lt;FFO &lt; 2  </a:t>
            </a:r>
          </a:p>
          <a:p>
            <a:pPr>
              <a:spcAft>
                <a:spcPts val="600"/>
              </a:spcAft>
            </a:pPr>
            <a:r>
              <a:rPr lang="en-SG" sz="2000" dirty="0" smtClean="0">
                <a:latin typeface="Arial" pitchFamily="34" charset="0"/>
                <a:cs typeface="Arial" pitchFamily="34" charset="0"/>
              </a:rPr>
              <a:t>=&gt;  S</a:t>
            </a:r>
            <a:r>
              <a:rPr lang="en-SG" sz="2000" baseline="-25000" dirty="0" smtClean="0">
                <a:latin typeface="Arial" pitchFamily="34" charset="0"/>
                <a:cs typeface="Arial" pitchFamily="34" charset="0"/>
              </a:rPr>
              <a:t>IFO</a:t>
            </a:r>
            <a:r>
              <a:rPr lang="en-SG" sz="2000" dirty="0" smtClean="0">
                <a:latin typeface="Arial" pitchFamily="34" charset="0"/>
                <a:cs typeface="Arial" pitchFamily="34" charset="0"/>
              </a:rPr>
              <a:t> = {-12,-8, -4, 0, 4, 8, 12,16}</a:t>
            </a:r>
            <a:endParaRPr lang="en-US" sz="2000" dirty="0">
              <a:latin typeface="Arial" pitchFamily="34" charset="0"/>
              <a:cs typeface="Arial" pitchFamily="34" charset="0"/>
            </a:endParaRPr>
          </a:p>
        </p:txBody>
      </p:sp>
      <p:sp>
        <p:nvSpPr>
          <p:cNvPr id="41" name="Rectangle 40"/>
          <p:cNvSpPr/>
          <p:nvPr/>
        </p:nvSpPr>
        <p:spPr>
          <a:xfrm>
            <a:off x="838200" y="5162490"/>
            <a:ext cx="7696200" cy="400110"/>
          </a:xfrm>
          <a:prstGeom prst="rect">
            <a:avLst/>
          </a:prstGeom>
        </p:spPr>
        <p:txBody>
          <a:bodyPr wrap="square">
            <a:spAutoFit/>
          </a:bodyPr>
          <a:lstStyle/>
          <a:p>
            <a:r>
              <a:rPr lang="en-SG" sz="2000" b="1" i="1" dirty="0" err="1" smtClean="0">
                <a:latin typeface="Arial" pitchFamily="34" charset="0"/>
                <a:cs typeface="Arial" pitchFamily="34" charset="0"/>
              </a:rPr>
              <a:t>Multiplierless</a:t>
            </a:r>
            <a:r>
              <a:rPr lang="en-SG" sz="2000" b="1" i="1" dirty="0" smtClean="0">
                <a:latin typeface="Arial" pitchFamily="34" charset="0"/>
                <a:cs typeface="Arial" pitchFamily="34" charset="0"/>
              </a:rPr>
              <a:t> correlation </a:t>
            </a:r>
            <a:r>
              <a:rPr lang="en-SG" sz="2000" dirty="0" smtClean="0">
                <a:latin typeface="Arial" pitchFamily="34" charset="0"/>
                <a:cs typeface="Arial" pitchFamily="34" charset="0"/>
              </a:rPr>
              <a:t>to enhance the accuracy of estimation</a:t>
            </a:r>
            <a:endParaRPr lang="en-US" sz="2000" dirty="0">
              <a:latin typeface="Arial" pitchFamily="34" charset="0"/>
              <a:cs typeface="Arial" pitchFamily="34" charset="0"/>
            </a:endParaRPr>
          </a:p>
        </p:txBody>
      </p:sp>
      <p:grpSp>
        <p:nvGrpSpPr>
          <p:cNvPr id="27" name="Group 26"/>
          <p:cNvGrpSpPr/>
          <p:nvPr/>
        </p:nvGrpSpPr>
        <p:grpSpPr>
          <a:xfrm>
            <a:off x="304800" y="1066800"/>
            <a:ext cx="457200" cy="457200"/>
            <a:chOff x="838200" y="4114800"/>
            <a:chExt cx="838200" cy="838200"/>
          </a:xfrm>
        </p:grpSpPr>
        <p:sp>
          <p:nvSpPr>
            <p:cNvPr id="29" name="Rounded Rectangle 28"/>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31" name="Group 30"/>
          <p:cNvGrpSpPr/>
          <p:nvPr/>
        </p:nvGrpSpPr>
        <p:grpSpPr>
          <a:xfrm>
            <a:off x="304800" y="2514600"/>
            <a:ext cx="457200" cy="457200"/>
            <a:chOff x="838200" y="4114800"/>
            <a:chExt cx="838200" cy="838200"/>
          </a:xfrm>
        </p:grpSpPr>
        <p:sp>
          <p:nvSpPr>
            <p:cNvPr id="32" name="Rounded Rectangle 31"/>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2"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43" name="Group 42"/>
          <p:cNvGrpSpPr/>
          <p:nvPr/>
        </p:nvGrpSpPr>
        <p:grpSpPr>
          <a:xfrm>
            <a:off x="304800" y="5105400"/>
            <a:ext cx="457200" cy="457200"/>
            <a:chOff x="838200" y="4114800"/>
            <a:chExt cx="838200" cy="838200"/>
          </a:xfrm>
        </p:grpSpPr>
        <p:sp>
          <p:nvSpPr>
            <p:cNvPr id="44" name="Rounded Rectangle 43"/>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5"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44</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5"/>
          <p:cNvGrpSpPr/>
          <p:nvPr/>
        </p:nvGrpSpPr>
        <p:grpSpPr>
          <a:xfrm>
            <a:off x="152400" y="15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5122" name="Picture 2"/>
          <p:cNvPicPr>
            <a:picLocks noChangeAspect="1" noChangeArrowheads="1"/>
          </p:cNvPicPr>
          <p:nvPr/>
        </p:nvPicPr>
        <p:blipFill>
          <a:blip r:embed="rId4"/>
          <a:srcRect/>
          <a:stretch>
            <a:fillRect/>
          </a:stretch>
        </p:blipFill>
        <p:spPr bwMode="auto">
          <a:xfrm>
            <a:off x="4495800" y="892004"/>
            <a:ext cx="4648200" cy="5508796"/>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283029" y="2438400"/>
            <a:ext cx="3980152" cy="39624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304800" y="1066800"/>
            <a:ext cx="4212771" cy="121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45</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6146" name="Picture 2"/>
          <p:cNvPicPr>
            <a:picLocks noChangeAspect="1" noChangeArrowheads="1"/>
          </p:cNvPicPr>
          <p:nvPr/>
        </p:nvPicPr>
        <p:blipFill>
          <a:blip r:embed="rId4"/>
          <a:srcRect/>
          <a:stretch>
            <a:fillRect/>
          </a:stretch>
        </p:blipFill>
        <p:spPr bwMode="auto">
          <a:xfrm>
            <a:off x="76200" y="3124200"/>
            <a:ext cx="4343400" cy="3276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4572000" y="3124199"/>
            <a:ext cx="4495800" cy="3124200"/>
          </a:xfrm>
          <a:prstGeom prst="rect">
            <a:avLst/>
          </a:prstGeom>
          <a:noFill/>
          <a:ln w="9525">
            <a:noFill/>
            <a:miter lim="800000"/>
            <a:headEnd/>
            <a:tailEnd/>
          </a:ln>
          <a:effectLst/>
        </p:spPr>
      </p:pic>
      <p:sp>
        <p:nvSpPr>
          <p:cNvPr id="15" name="Rectangle 14"/>
          <p:cNvSpPr/>
          <p:nvPr/>
        </p:nvSpPr>
        <p:spPr>
          <a:xfrm>
            <a:off x="685800" y="990600"/>
            <a:ext cx="8229600" cy="707886"/>
          </a:xfrm>
          <a:prstGeom prst="rect">
            <a:avLst/>
          </a:prstGeom>
        </p:spPr>
        <p:txBody>
          <a:bodyPr>
            <a:spAutoFit/>
          </a:bodyPr>
          <a:lstStyle/>
          <a:p>
            <a:r>
              <a:rPr lang="en-US" sz="2000" dirty="0" smtClean="0">
                <a:latin typeface="Arial" pitchFamily="34" charset="0"/>
                <a:cs typeface="Arial" pitchFamily="34" charset="0"/>
              </a:rPr>
              <a:t>The proposed method (Prop) compared to methods by Park et. al. [100] (PCH), Shim and You [43] (SY) and </a:t>
            </a:r>
            <a:r>
              <a:rPr lang="en-US" sz="2000" dirty="0" err="1" smtClean="0">
                <a:latin typeface="Arial" pitchFamily="34" charset="0"/>
                <a:cs typeface="Arial" pitchFamily="34" charset="0"/>
              </a:rPr>
              <a:t>Morelli</a:t>
            </a:r>
            <a:r>
              <a:rPr lang="en-US" sz="2000" dirty="0" smtClean="0">
                <a:latin typeface="Arial" pitchFamily="34" charset="0"/>
                <a:cs typeface="Arial" pitchFamily="34" charset="0"/>
              </a:rPr>
              <a:t> and </a:t>
            </a:r>
            <a:r>
              <a:rPr lang="en-US" sz="2000" dirty="0" err="1" smtClean="0">
                <a:latin typeface="Arial" pitchFamily="34" charset="0"/>
                <a:cs typeface="Arial" pitchFamily="34" charset="0"/>
              </a:rPr>
              <a:t>Moretti</a:t>
            </a:r>
            <a:r>
              <a:rPr lang="en-US" sz="2000" dirty="0" smtClean="0">
                <a:latin typeface="Arial" pitchFamily="34" charset="0"/>
                <a:cs typeface="Arial" pitchFamily="34" charset="0"/>
              </a:rPr>
              <a:t> [44] (MM)  </a:t>
            </a:r>
            <a:endParaRPr lang="en-US" sz="2000" dirty="0">
              <a:latin typeface="Arial" pitchFamily="34" charset="0"/>
              <a:cs typeface="Arial" pitchFamily="34" charset="0"/>
            </a:endParaRPr>
          </a:p>
        </p:txBody>
      </p:sp>
      <p:sp>
        <p:nvSpPr>
          <p:cNvPr id="16" name="Rectangle 15"/>
          <p:cNvSpPr/>
          <p:nvPr/>
        </p:nvSpPr>
        <p:spPr>
          <a:xfrm>
            <a:off x="685800" y="2340114"/>
            <a:ext cx="8153400" cy="707886"/>
          </a:xfrm>
          <a:prstGeom prst="rect">
            <a:avLst/>
          </a:prstGeom>
        </p:spPr>
        <p:txBody>
          <a:bodyPr wrap="square">
            <a:spAutoFit/>
          </a:bodyPr>
          <a:lstStyle/>
          <a:p>
            <a:pPr algn="just"/>
            <a:r>
              <a:rPr lang="en-US" sz="2000" dirty="0" smtClean="0">
                <a:latin typeface="Arial" pitchFamily="34" charset="0"/>
                <a:cs typeface="Arial" pitchFamily="34" charset="0"/>
              </a:rPr>
              <a:t>Use 50 spread pilots with indices that are multiples of 4 compared to PCH using 50 pilots (PCH 50)</a:t>
            </a:r>
            <a:endParaRPr lang="en-US" sz="2000" dirty="0">
              <a:latin typeface="Arial" pitchFamily="34" charset="0"/>
              <a:cs typeface="Arial" pitchFamily="34" charset="0"/>
            </a:endParaRPr>
          </a:p>
        </p:txBody>
      </p:sp>
      <p:sp>
        <p:nvSpPr>
          <p:cNvPr id="17" name="Rectangle 16"/>
          <p:cNvSpPr/>
          <p:nvPr/>
        </p:nvSpPr>
        <p:spPr>
          <a:xfrm>
            <a:off x="685800" y="1809690"/>
            <a:ext cx="8229600" cy="400110"/>
          </a:xfrm>
          <a:prstGeom prst="rect">
            <a:avLst/>
          </a:prstGeom>
        </p:spPr>
        <p:txBody>
          <a:bodyPr>
            <a:spAutoFit/>
          </a:bodyPr>
          <a:lstStyle/>
          <a:p>
            <a:r>
              <a:rPr lang="en-US" sz="2000" dirty="0" smtClean="0">
                <a:latin typeface="Arial" pitchFamily="34" charset="0"/>
                <a:cs typeface="Arial" pitchFamily="34" charset="0"/>
              </a:rPr>
              <a:t>Sign-bit correlation versions of the above </a:t>
            </a:r>
            <a:r>
              <a:rPr lang="en-US" sz="2000" dirty="0" err="1" smtClean="0">
                <a:latin typeface="Arial" pitchFamily="34" charset="0"/>
                <a:cs typeface="Arial" pitchFamily="34" charset="0"/>
              </a:rPr>
              <a:t>PCH_sb</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SY_sb</a:t>
            </a:r>
            <a:r>
              <a:rPr lang="en-US" sz="2000" dirty="0" smtClean="0">
                <a:latin typeface="Arial" pitchFamily="34" charset="0"/>
                <a:cs typeface="Arial" pitchFamily="34" charset="0"/>
              </a:rPr>
              <a:t>, and </a:t>
            </a:r>
            <a:r>
              <a:rPr lang="en-US" sz="2000" dirty="0" err="1" smtClean="0">
                <a:latin typeface="Arial" pitchFamily="34" charset="0"/>
                <a:cs typeface="Arial" pitchFamily="34" charset="0"/>
              </a:rPr>
              <a:t>MM_sb</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46</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6148" name="Picture 4"/>
          <p:cNvPicPr>
            <a:picLocks noChangeAspect="1" noChangeArrowheads="1"/>
          </p:cNvPicPr>
          <p:nvPr/>
        </p:nvPicPr>
        <p:blipFill>
          <a:blip r:embed="rId4"/>
          <a:srcRect/>
          <a:stretch>
            <a:fillRect/>
          </a:stretch>
        </p:blipFill>
        <p:spPr bwMode="auto">
          <a:xfrm>
            <a:off x="304800" y="1250532"/>
            <a:ext cx="4038600" cy="3224431"/>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4876800" y="1267389"/>
            <a:ext cx="4114800" cy="3228411"/>
          </a:xfrm>
          <a:prstGeom prst="rect">
            <a:avLst/>
          </a:prstGeom>
          <a:noFill/>
          <a:ln w="9525">
            <a:noFill/>
            <a:miter lim="800000"/>
            <a:headEnd/>
            <a:tailEnd/>
          </a:ln>
          <a:effectLst/>
        </p:spPr>
      </p:pic>
      <p:sp>
        <p:nvSpPr>
          <p:cNvPr id="12" name="Rectangle 11"/>
          <p:cNvSpPr/>
          <p:nvPr/>
        </p:nvSpPr>
        <p:spPr>
          <a:xfrm>
            <a:off x="838200" y="5055513"/>
            <a:ext cx="8153400" cy="430887"/>
          </a:xfrm>
          <a:prstGeom prst="rect">
            <a:avLst/>
          </a:prstGeom>
        </p:spPr>
        <p:txBody>
          <a:bodyPr wrap="square">
            <a:spAutoFit/>
          </a:bodyPr>
          <a:lstStyle/>
          <a:p>
            <a:r>
              <a:rPr lang="en-US" sz="2200" dirty="0" smtClean="0">
                <a:latin typeface="Arial" pitchFamily="34" charset="0"/>
                <a:cs typeface="Arial" pitchFamily="34" charset="0"/>
              </a:rPr>
              <a:t>Good performance in Frequency Selective channel.</a:t>
            </a:r>
            <a:endParaRPr lang="en-US" sz="2200" dirty="0">
              <a:latin typeface="Arial" pitchFamily="34" charset="0"/>
              <a:cs typeface="Arial" pitchFamily="34" charset="0"/>
            </a:endParaRPr>
          </a:p>
        </p:txBody>
      </p:sp>
      <p:grpSp>
        <p:nvGrpSpPr>
          <p:cNvPr id="15" name="Group 22"/>
          <p:cNvGrpSpPr/>
          <p:nvPr/>
        </p:nvGrpSpPr>
        <p:grpSpPr>
          <a:xfrm>
            <a:off x="304800" y="5029200"/>
            <a:ext cx="457200" cy="457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47</a:t>
            </a:fld>
            <a:endParaRPr lang="en-US"/>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16" name="Picture 2"/>
          <p:cNvPicPr>
            <a:picLocks noChangeAspect="1" noChangeArrowheads="1"/>
          </p:cNvPicPr>
          <p:nvPr/>
        </p:nvPicPr>
        <p:blipFill>
          <a:blip r:embed="rId4"/>
          <a:srcRect/>
          <a:stretch>
            <a:fillRect/>
          </a:stretch>
        </p:blipFill>
        <p:spPr bwMode="auto">
          <a:xfrm>
            <a:off x="0" y="762000"/>
            <a:ext cx="4038600" cy="2819400"/>
          </a:xfrm>
          <a:prstGeom prst="rect">
            <a:avLst/>
          </a:prstGeom>
          <a:noFill/>
          <a:ln w="9525">
            <a:noFill/>
            <a:miter lim="800000"/>
            <a:headEnd/>
            <a:tailEnd/>
          </a:ln>
          <a:effectLst/>
        </p:spPr>
      </p:pic>
      <p:pic>
        <p:nvPicPr>
          <p:cNvPr id="17" name="Picture 3"/>
          <p:cNvPicPr>
            <a:picLocks noChangeAspect="1" noChangeArrowheads="1"/>
          </p:cNvPicPr>
          <p:nvPr/>
        </p:nvPicPr>
        <p:blipFill>
          <a:blip r:embed="rId5"/>
          <a:srcRect/>
          <a:stretch>
            <a:fillRect/>
          </a:stretch>
        </p:blipFill>
        <p:spPr bwMode="auto">
          <a:xfrm>
            <a:off x="228600" y="3667728"/>
            <a:ext cx="3581400" cy="2733072"/>
          </a:xfrm>
          <a:prstGeom prst="rect">
            <a:avLst/>
          </a:prstGeom>
          <a:noFill/>
          <a:ln w="9525">
            <a:noFill/>
            <a:miter lim="800000"/>
            <a:headEnd/>
            <a:tailEnd/>
          </a:ln>
          <a:effectLst/>
        </p:spPr>
      </p:pic>
      <p:pic>
        <p:nvPicPr>
          <p:cNvPr id="18" name="Picture 4"/>
          <p:cNvPicPr>
            <a:picLocks noChangeAspect="1" noChangeArrowheads="1"/>
          </p:cNvPicPr>
          <p:nvPr/>
        </p:nvPicPr>
        <p:blipFill>
          <a:blip r:embed="rId6"/>
          <a:srcRect/>
          <a:stretch>
            <a:fillRect/>
          </a:stretch>
        </p:blipFill>
        <p:spPr bwMode="auto">
          <a:xfrm>
            <a:off x="4191000" y="3657600"/>
            <a:ext cx="4953000" cy="2537106"/>
          </a:xfrm>
          <a:prstGeom prst="rect">
            <a:avLst/>
          </a:prstGeom>
          <a:noFill/>
          <a:ln w="9525">
            <a:noFill/>
            <a:miter lim="800000"/>
            <a:headEnd/>
            <a:tailEnd/>
          </a:ln>
          <a:effectLst/>
        </p:spPr>
      </p:pic>
      <p:sp>
        <p:nvSpPr>
          <p:cNvPr id="19" name="Rectangle 18"/>
          <p:cNvSpPr/>
          <p:nvPr/>
        </p:nvSpPr>
        <p:spPr>
          <a:xfrm>
            <a:off x="3962400" y="1251228"/>
            <a:ext cx="4572000" cy="707886"/>
          </a:xfrm>
          <a:prstGeom prst="rect">
            <a:avLst/>
          </a:prstGeom>
        </p:spPr>
        <p:txBody>
          <a:bodyPr>
            <a:spAutoFit/>
          </a:bodyPr>
          <a:lstStyle/>
          <a:p>
            <a:pPr algn="just"/>
            <a:r>
              <a:rPr lang="en-US" sz="2000" dirty="0" smtClean="0">
                <a:latin typeface="Arial" pitchFamily="34" charset="0"/>
                <a:cs typeface="Arial" pitchFamily="34" charset="0"/>
              </a:rPr>
              <a:t>The complexity dependent on the word length of the correlation computation. </a:t>
            </a:r>
          </a:p>
        </p:txBody>
      </p:sp>
      <p:sp>
        <p:nvSpPr>
          <p:cNvPr id="23" name="Rectangle 22"/>
          <p:cNvSpPr/>
          <p:nvPr/>
        </p:nvSpPr>
        <p:spPr>
          <a:xfrm>
            <a:off x="3962400" y="2187714"/>
            <a:ext cx="5105400" cy="707886"/>
          </a:xfrm>
          <a:prstGeom prst="rect">
            <a:avLst/>
          </a:prstGeom>
        </p:spPr>
        <p:txBody>
          <a:bodyPr wrap="square">
            <a:spAutoFit/>
          </a:bodyPr>
          <a:lstStyle/>
          <a:p>
            <a:r>
              <a:rPr lang="en-US" sz="2000" dirty="0" smtClean="0">
                <a:latin typeface="Arial" pitchFamily="34" charset="0"/>
                <a:cs typeface="Arial" pitchFamily="34" charset="0"/>
              </a:rPr>
              <a:t>Evaluation for fractional bits: 1, 2, 7, 15 bits </a:t>
            </a:r>
            <a:r>
              <a:rPr lang="en-US" dirty="0" smtClean="0">
                <a:latin typeface="Arial" pitchFamily="34" charset="0"/>
                <a:cs typeface="Arial" pitchFamily="34" charset="0"/>
              </a:rPr>
              <a:t>denoted </a:t>
            </a:r>
            <a:r>
              <a:rPr lang="en-US" i="1" dirty="0" smtClean="0">
                <a:latin typeface="Arial" pitchFamily="34" charset="0"/>
                <a:cs typeface="Arial" pitchFamily="34" charset="0"/>
              </a:rPr>
              <a:t>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1b, 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2b, 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7b, Prop</a:t>
            </a:r>
            <a:r>
              <a:rPr lang="en-US" sz="1600" i="1" dirty="0" smtClean="0">
                <a:latin typeface="Arial" pitchFamily="34" charset="0"/>
                <a:cs typeface="Arial" pitchFamily="34" charset="0"/>
              </a:rPr>
              <a:t>_</a:t>
            </a:r>
            <a:r>
              <a:rPr lang="en-US" i="1" dirty="0" smtClean="0">
                <a:latin typeface="Arial" pitchFamily="34" charset="0"/>
                <a:cs typeface="Arial" pitchFamily="34" charset="0"/>
              </a:rPr>
              <a:t>15b</a:t>
            </a:r>
            <a:r>
              <a:rPr lang="en-US" sz="2000" dirty="0" smtClean="0">
                <a:latin typeface="Arial" pitchFamily="34" charset="0"/>
                <a:cs typeface="Arial" pitchFamily="34" charset="0"/>
              </a:rPr>
              <a:t>, </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OFDM IFO Estimation Method</a:t>
            </a:r>
          </a:p>
        </p:txBody>
      </p:sp>
      <p:sp>
        <p:nvSpPr>
          <p:cNvPr id="20" name="Date Placeholder 19"/>
          <p:cNvSpPr>
            <a:spLocks noGrp="1"/>
          </p:cNvSpPr>
          <p:nvPr>
            <p:ph type="dt" sz="half" idx="14"/>
          </p:nvPr>
        </p:nvSpPr>
        <p:spPr/>
        <p:txBody>
          <a:bodyPr/>
          <a:lstStyle/>
          <a:p>
            <a:fld id="{6B9AA4A4-5D1A-404E-A255-CFCD46BF9B69}" type="datetime4">
              <a:rPr lang="en-US" smtClean="0"/>
              <a:pPr/>
              <a:t>September 28, 2015</a:t>
            </a:fld>
            <a:endParaRPr lang="en-US" dirty="0"/>
          </a:p>
        </p:txBody>
      </p:sp>
      <p:sp>
        <p:nvSpPr>
          <p:cNvPr id="21" name="Slide Number Placeholder 20"/>
          <p:cNvSpPr>
            <a:spLocks noGrp="1"/>
          </p:cNvSpPr>
          <p:nvPr>
            <p:ph type="sldNum" sz="quarter" idx="15"/>
          </p:nvPr>
        </p:nvSpPr>
        <p:spPr/>
        <p:txBody>
          <a:bodyPr/>
          <a:lstStyle/>
          <a:p>
            <a:fld id="{8602B8DB-2F9B-4747-B883-1E2ED0C5C15F}" type="slidenum">
              <a:rPr lang="en-US" smtClean="0"/>
              <a:pPr/>
              <a:t>48</a:t>
            </a:fld>
            <a:endParaRPr lang="en-US" dirty="0"/>
          </a:p>
        </p:txBody>
      </p:sp>
      <p:sp>
        <p:nvSpPr>
          <p:cNvPr id="22" name="Footer Placeholder 21"/>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11"/>
          <p:cNvGrpSpPr/>
          <p:nvPr/>
        </p:nvGrpSpPr>
        <p:grpSpPr>
          <a:xfrm>
            <a:off x="152400" y="152400"/>
            <a:ext cx="457200" cy="4572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18" name="Rectangle 17"/>
          <p:cNvSpPr/>
          <p:nvPr/>
        </p:nvSpPr>
        <p:spPr>
          <a:xfrm>
            <a:off x="914400" y="2114490"/>
            <a:ext cx="8001000" cy="400110"/>
          </a:xfrm>
          <a:prstGeom prst="rect">
            <a:avLst/>
          </a:prstGeom>
        </p:spPr>
        <p:txBody>
          <a:bodyPr wrap="square">
            <a:spAutoFit/>
          </a:bodyPr>
          <a:lstStyle/>
          <a:p>
            <a:pPr algn="just"/>
            <a:r>
              <a:rPr lang="en-US" sz="2000" dirty="0" smtClean="0">
                <a:latin typeface="Arial" pitchFamily="34" charset="0"/>
                <a:cs typeface="Arial" pitchFamily="34" charset="0"/>
              </a:rPr>
              <a:t>Robust IFO Est.: relax analogue RF constraints, lead to reduced cost. </a:t>
            </a:r>
            <a:endParaRPr lang="en-US" sz="2000" dirty="0">
              <a:latin typeface="Arial" pitchFamily="34" charset="0"/>
              <a:cs typeface="Arial" pitchFamily="34" charset="0"/>
            </a:endParaRPr>
          </a:p>
        </p:txBody>
      </p:sp>
      <p:sp>
        <p:nvSpPr>
          <p:cNvPr id="19" name="Rectangle 18"/>
          <p:cNvSpPr/>
          <p:nvPr/>
        </p:nvSpPr>
        <p:spPr>
          <a:xfrm>
            <a:off x="914400" y="5334000"/>
            <a:ext cx="8001000" cy="400110"/>
          </a:xfrm>
          <a:prstGeom prst="rect">
            <a:avLst/>
          </a:prstGeom>
        </p:spPr>
        <p:txBody>
          <a:bodyPr wrap="square">
            <a:spAutoFit/>
          </a:bodyPr>
          <a:lstStyle/>
          <a:p>
            <a:r>
              <a:rPr lang="en-US" sz="2000" dirty="0" smtClean="0">
                <a:latin typeface="Arial" pitchFamily="34" charset="0"/>
                <a:cs typeface="Arial" pitchFamily="34" charset="0"/>
              </a:rPr>
              <a:t>This work is accepted for IEEE TVLSI</a:t>
            </a:r>
            <a:endParaRPr lang="en-US" sz="2000" i="1" dirty="0">
              <a:latin typeface="Arial" pitchFamily="34" charset="0"/>
              <a:cs typeface="Arial" pitchFamily="34" charset="0"/>
            </a:endParaRPr>
          </a:p>
        </p:txBody>
      </p:sp>
      <p:sp>
        <p:nvSpPr>
          <p:cNvPr id="23" name="Rectangle 22"/>
          <p:cNvSpPr/>
          <p:nvPr/>
        </p:nvSpPr>
        <p:spPr>
          <a:xfrm>
            <a:off x="914400" y="1200090"/>
            <a:ext cx="8077200" cy="400110"/>
          </a:xfrm>
          <a:prstGeom prst="rect">
            <a:avLst/>
          </a:prstGeom>
        </p:spPr>
        <p:txBody>
          <a:bodyPr wrap="square">
            <a:spAutoFit/>
          </a:bodyPr>
          <a:lstStyle/>
          <a:p>
            <a:pPr algn="just"/>
            <a:r>
              <a:rPr lang="en-US" sz="2000" dirty="0" smtClean="0">
                <a:latin typeface="Arial" pitchFamily="34" charset="0"/>
                <a:cs typeface="Arial" pitchFamily="34" charset="0"/>
              </a:rPr>
              <a:t>A low power, low resource </a:t>
            </a:r>
            <a:r>
              <a:rPr lang="en-US" sz="2000" dirty="0" err="1" smtClean="0">
                <a:latin typeface="Arial" pitchFamily="34" charset="0"/>
                <a:cs typeface="Arial" pitchFamily="34" charset="0"/>
              </a:rPr>
              <a:t>utilisation</a:t>
            </a:r>
            <a:r>
              <a:rPr lang="en-US" sz="2000" dirty="0" smtClean="0">
                <a:latin typeface="Arial" pitchFamily="34" charset="0"/>
                <a:cs typeface="Arial" pitchFamily="34" charset="0"/>
              </a:rPr>
              <a:t> implementation of IFO estimation</a:t>
            </a:r>
            <a:endParaRPr lang="en-US" sz="2000" dirty="0">
              <a:latin typeface="Arial" pitchFamily="34" charset="0"/>
              <a:cs typeface="Arial" pitchFamily="34" charset="0"/>
            </a:endParaRPr>
          </a:p>
        </p:txBody>
      </p:sp>
      <p:grpSp>
        <p:nvGrpSpPr>
          <p:cNvPr id="24" name="Group 23"/>
          <p:cNvGrpSpPr/>
          <p:nvPr/>
        </p:nvGrpSpPr>
        <p:grpSpPr>
          <a:xfrm>
            <a:off x="304800" y="5257800"/>
            <a:ext cx="533400" cy="533400"/>
            <a:chOff x="152400" y="5181600"/>
            <a:chExt cx="381000" cy="381000"/>
          </a:xfrm>
        </p:grpSpPr>
        <p:sp>
          <p:nvSpPr>
            <p:cNvPr id="25" name="Rounded Rectangle 24"/>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6" descr="http://t2.gstatic.com/images?q=tbn:ANd9GcSSPZqFowHV7AlqjqzpVucv8b2YaTKgn7qE9kl8MNeWgsIiWJQPqg"/>
            <p:cNvPicPr>
              <a:picLocks noChangeAspect="1" noChangeArrowheads="1"/>
            </p:cNvPicPr>
            <p:nvPr/>
          </p:nvPicPr>
          <p:blipFill>
            <a:blip r:embed="rId4"/>
            <a:srcRect/>
            <a:stretch>
              <a:fillRect/>
            </a:stretch>
          </p:blipFill>
          <p:spPr bwMode="auto">
            <a:xfrm>
              <a:off x="193675" y="5219700"/>
              <a:ext cx="304800" cy="304800"/>
            </a:xfrm>
            <a:prstGeom prst="rect">
              <a:avLst/>
            </a:prstGeom>
            <a:noFill/>
          </p:spPr>
        </p:pic>
      </p:grpSp>
      <p:grpSp>
        <p:nvGrpSpPr>
          <p:cNvPr id="27" name="Group 26"/>
          <p:cNvGrpSpPr/>
          <p:nvPr/>
        </p:nvGrpSpPr>
        <p:grpSpPr>
          <a:xfrm>
            <a:off x="304800" y="2057400"/>
            <a:ext cx="457200" cy="457200"/>
            <a:chOff x="838200" y="990600"/>
            <a:chExt cx="609600" cy="609600"/>
          </a:xfrm>
        </p:grpSpPr>
        <p:sp>
          <p:nvSpPr>
            <p:cNvPr id="28" name="Rounded Rectangle 2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0" name="Group 29"/>
          <p:cNvGrpSpPr/>
          <p:nvPr/>
        </p:nvGrpSpPr>
        <p:grpSpPr>
          <a:xfrm>
            <a:off x="304800" y="1143000"/>
            <a:ext cx="457200" cy="457200"/>
            <a:chOff x="838200" y="990600"/>
            <a:chExt cx="609600" cy="609600"/>
          </a:xfrm>
        </p:grpSpPr>
        <p:sp>
          <p:nvSpPr>
            <p:cNvPr id="31" name="Rounded Rectangle 3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3" name="Rectangle 32"/>
          <p:cNvSpPr/>
          <p:nvPr/>
        </p:nvSpPr>
        <p:spPr>
          <a:xfrm>
            <a:off x="914400" y="2971800"/>
            <a:ext cx="8229600" cy="707886"/>
          </a:xfrm>
          <a:prstGeom prst="rect">
            <a:avLst/>
          </a:prstGeom>
        </p:spPr>
        <p:txBody>
          <a:bodyPr>
            <a:spAutoFit/>
          </a:bodyPr>
          <a:lstStyle/>
          <a:p>
            <a:r>
              <a:rPr lang="en-US" sz="2000" dirty="0" smtClean="0">
                <a:latin typeface="Arial" pitchFamily="34" charset="0"/>
                <a:cs typeface="Arial" pitchFamily="34" charset="0"/>
              </a:rPr>
              <a:t>Four-fold resource sharing architecture to reduce hardware cost;</a:t>
            </a:r>
          </a:p>
          <a:p>
            <a:r>
              <a:rPr lang="en-US" sz="2000" dirty="0" err="1" smtClean="0">
                <a:latin typeface="Arial" pitchFamily="34" charset="0"/>
                <a:cs typeface="Arial" pitchFamily="34" charset="0"/>
              </a:rPr>
              <a:t>Multiplierless</a:t>
            </a:r>
            <a:r>
              <a:rPr lang="en-US" sz="2000" dirty="0" smtClean="0">
                <a:latin typeface="Arial" pitchFamily="34" charset="0"/>
                <a:cs typeface="Arial" pitchFamily="34" charset="0"/>
              </a:rPr>
              <a:t> Cor. with </a:t>
            </a:r>
            <a:r>
              <a:rPr lang="en-US" sz="2000" dirty="0" err="1" smtClean="0">
                <a:latin typeface="Arial" pitchFamily="34" charset="0"/>
                <a:cs typeface="Arial" pitchFamily="34" charset="0"/>
              </a:rPr>
              <a:t>optimised</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wordlength</a:t>
            </a:r>
            <a:r>
              <a:rPr lang="en-US" sz="2000" dirty="0" smtClean="0">
                <a:latin typeface="Arial" pitchFamily="34" charset="0"/>
                <a:cs typeface="Arial" pitchFamily="34" charset="0"/>
              </a:rPr>
              <a:t> improve accuracy</a:t>
            </a:r>
            <a:endParaRPr lang="en-US" sz="2000" dirty="0">
              <a:latin typeface="Arial" pitchFamily="34" charset="0"/>
              <a:cs typeface="Arial" pitchFamily="34" charset="0"/>
            </a:endParaRPr>
          </a:p>
        </p:txBody>
      </p:sp>
      <p:grpSp>
        <p:nvGrpSpPr>
          <p:cNvPr id="34" name="Group 33"/>
          <p:cNvGrpSpPr/>
          <p:nvPr/>
        </p:nvGrpSpPr>
        <p:grpSpPr>
          <a:xfrm>
            <a:off x="304800" y="3048000"/>
            <a:ext cx="457200" cy="457200"/>
            <a:chOff x="838200" y="990600"/>
            <a:chExt cx="609600" cy="609600"/>
          </a:xfrm>
        </p:grpSpPr>
        <p:sp>
          <p:nvSpPr>
            <p:cNvPr id="35" name="Rounded Rectangle 3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7" name="Group 36"/>
          <p:cNvGrpSpPr/>
          <p:nvPr/>
        </p:nvGrpSpPr>
        <p:grpSpPr>
          <a:xfrm>
            <a:off x="304800" y="4191000"/>
            <a:ext cx="457200" cy="457200"/>
            <a:chOff x="838200" y="990600"/>
            <a:chExt cx="609600" cy="609600"/>
          </a:xfrm>
        </p:grpSpPr>
        <p:sp>
          <p:nvSpPr>
            <p:cNvPr id="38" name="Rounded Rectangle 3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40" name="Rectangle 39"/>
          <p:cNvSpPr/>
          <p:nvPr/>
        </p:nvSpPr>
        <p:spPr>
          <a:xfrm>
            <a:off x="914400" y="4092714"/>
            <a:ext cx="8229600" cy="707886"/>
          </a:xfrm>
          <a:prstGeom prst="rect">
            <a:avLst/>
          </a:prstGeom>
        </p:spPr>
        <p:txBody>
          <a:bodyPr>
            <a:spAutoFit/>
          </a:bodyPr>
          <a:lstStyle/>
          <a:p>
            <a:r>
              <a:rPr lang="en-US" sz="2000" dirty="0" smtClean="0">
                <a:latin typeface="Arial" pitchFamily="34" charset="0"/>
                <a:cs typeface="Arial" pitchFamily="34" charset="0"/>
              </a:rPr>
              <a:t>Dynamic power consumption is reduced by 78%;</a:t>
            </a:r>
          </a:p>
          <a:p>
            <a:r>
              <a:rPr lang="en-US" sz="2000" dirty="0" smtClean="0">
                <a:latin typeface="Arial" pitchFamily="34" charset="0"/>
                <a:cs typeface="Arial" pitchFamily="34" charset="0"/>
              </a:rPr>
              <a:t>Better estimation in both AWGN and frequency selective channels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4800" y="2514600"/>
            <a:ext cx="8773812" cy="1200329"/>
          </a:xfrm>
          <a:prstGeom prst="rect">
            <a:avLst/>
          </a:prstGeom>
        </p:spPr>
        <p:txBody>
          <a:bodyPr wrap="none">
            <a:spAutoFit/>
          </a:bodyPr>
          <a:lstStyle/>
          <a:p>
            <a:r>
              <a:rPr lang="en-US" sz="3600" b="1" dirty="0" smtClean="0"/>
              <a:t>Research Contribution on</a:t>
            </a:r>
            <a:r>
              <a:rPr lang="en-US" sz="3600" b="1" i="1" dirty="0" smtClean="0"/>
              <a:t> </a:t>
            </a:r>
          </a:p>
          <a:p>
            <a:r>
              <a:rPr lang="en-US" sz="3600" b="1" i="1" dirty="0" smtClean="0"/>
              <a:t>		Spectrum Efficient Shaping Method</a:t>
            </a:r>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49</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5" name="Date Placeholder 14"/>
          <p:cNvSpPr>
            <a:spLocks noGrp="1"/>
          </p:cNvSpPr>
          <p:nvPr>
            <p:ph type="dt" sz="half" idx="14"/>
          </p:nvPr>
        </p:nvSpPr>
        <p:spPr/>
        <p:txBody>
          <a:bodyPr/>
          <a:lstStyle/>
          <a:p>
            <a:fld id="{8AC39230-FDE6-4D86-B76B-332840066E7D}" type="datetime4">
              <a:rPr lang="en-US" smtClean="0"/>
              <a:pPr/>
              <a:t>September 28, 2015</a:t>
            </a:fld>
            <a:endParaRPr lang="en-US" dirty="0"/>
          </a:p>
        </p:txBody>
      </p:sp>
      <p:sp>
        <p:nvSpPr>
          <p:cNvPr id="16" name="Slide Number Placeholder 15"/>
          <p:cNvSpPr>
            <a:spLocks noGrp="1"/>
          </p:cNvSpPr>
          <p:nvPr>
            <p:ph type="sldNum" sz="quarter" idx="15"/>
          </p:nvPr>
        </p:nvSpPr>
        <p:spPr/>
        <p:txBody>
          <a:bodyPr/>
          <a:lstStyle/>
          <a:p>
            <a:fld id="{8602B8DB-2F9B-4747-B883-1E2ED0C5C15F}" type="slidenum">
              <a:rPr lang="en-US" smtClean="0"/>
              <a:pPr/>
              <a:t>5</a:t>
            </a:fld>
            <a:endParaRPr lang="en-US"/>
          </a:p>
        </p:txBody>
      </p:sp>
      <p:sp>
        <p:nvSpPr>
          <p:cNvPr id="17" name="Footer Placeholder 16"/>
          <p:cNvSpPr>
            <a:spLocks noGrp="1"/>
          </p:cNvSpPr>
          <p:nvPr>
            <p:ph type="ftr" sz="quarter" idx="16"/>
          </p:nvPr>
        </p:nvSpPr>
        <p:spPr/>
        <p:txBody>
          <a:bodyPr/>
          <a:lstStyle/>
          <a:p>
            <a:r>
              <a:rPr lang="en-US" smtClean="0"/>
              <a:t>Techniques for Multi-Standard Cognitive Radios on FPGAs</a:t>
            </a:r>
            <a:endParaRPr lang="en-US"/>
          </a:p>
        </p:txBody>
      </p:sp>
      <p:sp>
        <p:nvSpPr>
          <p:cNvPr id="22" name="Cloud 21"/>
          <p:cNvSpPr/>
          <p:nvPr/>
        </p:nvSpPr>
        <p:spPr>
          <a:xfrm>
            <a:off x="3733800" y="1143000"/>
            <a:ext cx="2057400" cy="9144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Low power system</a:t>
            </a:r>
            <a:endParaRPr lang="en-US" dirty="0">
              <a:solidFill>
                <a:srgbClr val="002060"/>
              </a:solidFill>
            </a:endParaRPr>
          </a:p>
        </p:txBody>
      </p:sp>
      <p:sp>
        <p:nvSpPr>
          <p:cNvPr id="23" name="Cloud 22"/>
          <p:cNvSpPr/>
          <p:nvPr/>
        </p:nvSpPr>
        <p:spPr>
          <a:xfrm>
            <a:off x="2209800" y="4114800"/>
            <a:ext cx="2057400" cy="9144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Adaptation</a:t>
            </a:r>
            <a:endParaRPr lang="en-US" dirty="0">
              <a:solidFill>
                <a:srgbClr val="002060"/>
              </a:solidFill>
            </a:endParaRPr>
          </a:p>
        </p:txBody>
      </p:sp>
      <p:sp>
        <p:nvSpPr>
          <p:cNvPr id="24" name="Cloud 23"/>
          <p:cNvSpPr/>
          <p:nvPr/>
        </p:nvSpPr>
        <p:spPr>
          <a:xfrm>
            <a:off x="5715000" y="3505200"/>
            <a:ext cx="2057400" cy="990600"/>
          </a:xfrm>
          <a:prstGeom prst="cloud">
            <a:avLst/>
          </a:prstGeom>
          <a:solidFill>
            <a:srgbClr val="13B5AD"/>
          </a:solidFill>
          <a:ln>
            <a:solidFill>
              <a:srgbClr val="13B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Efficient Spectrum Usage</a:t>
            </a:r>
            <a:endParaRPr lang="en-US" dirty="0">
              <a:solidFill>
                <a:srgbClr val="002060"/>
              </a:solidFill>
            </a:endParaRPr>
          </a:p>
        </p:txBody>
      </p:sp>
      <p:sp>
        <p:nvSpPr>
          <p:cNvPr id="25" name="Explosion 1 24"/>
          <p:cNvSpPr/>
          <p:nvPr/>
        </p:nvSpPr>
        <p:spPr>
          <a:xfrm>
            <a:off x="2590800" y="1371600"/>
            <a:ext cx="4191000" cy="3581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352800" y="2438400"/>
            <a:ext cx="2590800" cy="1384995"/>
          </a:xfrm>
          <a:prstGeom prst="rect">
            <a:avLst/>
          </a:prstGeom>
          <a:noFill/>
        </p:spPr>
        <p:txBody>
          <a:bodyPr wrap="square" rtlCol="0">
            <a:spAutoFit/>
          </a:bodyPr>
          <a:lstStyle/>
          <a:p>
            <a:pPr algn="ctr"/>
            <a:r>
              <a:rPr lang="en-US" sz="2800" dirty="0" smtClean="0">
                <a:solidFill>
                  <a:srgbClr val="FF0000"/>
                </a:solidFill>
              </a:rPr>
              <a:t>Multi-Standard</a:t>
            </a:r>
          </a:p>
          <a:p>
            <a:pPr algn="ctr"/>
            <a:r>
              <a:rPr lang="en-US" sz="2800" dirty="0" smtClean="0">
                <a:solidFill>
                  <a:srgbClr val="FF0000"/>
                </a:solidFill>
              </a:rPr>
              <a:t>Cognitive Radios</a:t>
            </a:r>
          </a:p>
          <a:p>
            <a:pPr algn="ctr"/>
            <a:r>
              <a:rPr lang="en-US" sz="2800" dirty="0" smtClean="0">
                <a:solidFill>
                  <a:srgbClr val="FF0000"/>
                </a:solidFill>
              </a:rPr>
              <a:t>(MSCR)</a:t>
            </a:r>
            <a:endParaRPr lang="en-US" sz="2800" dirty="0">
              <a:solidFill>
                <a:srgbClr val="FF0000"/>
              </a:solidFill>
            </a:endParaRPr>
          </a:p>
        </p:txBody>
      </p:sp>
      <p:sp>
        <p:nvSpPr>
          <p:cNvPr id="27" name="TextBox 26"/>
          <p:cNvSpPr txBox="1"/>
          <p:nvPr/>
        </p:nvSpPr>
        <p:spPr>
          <a:xfrm>
            <a:off x="685800" y="1447800"/>
            <a:ext cx="2438400" cy="584775"/>
          </a:xfrm>
          <a:prstGeom prst="rect">
            <a:avLst/>
          </a:prstGeom>
          <a:solidFill>
            <a:srgbClr val="FFC000"/>
          </a:solidFill>
        </p:spPr>
        <p:txBody>
          <a:bodyPr wrap="square" rtlCol="0">
            <a:spAutoFit/>
          </a:bodyPr>
          <a:lstStyle/>
          <a:p>
            <a:pPr algn="ctr"/>
            <a:r>
              <a:rPr lang="en-US" sz="3200" dirty="0" err="1" smtClean="0"/>
              <a:t>WiFi</a:t>
            </a:r>
            <a:r>
              <a:rPr lang="en-US" sz="3200" dirty="0" smtClean="0"/>
              <a:t>(802.11)</a:t>
            </a:r>
            <a:endParaRPr lang="en-US" sz="3200" dirty="0"/>
          </a:p>
        </p:txBody>
      </p:sp>
      <p:sp>
        <p:nvSpPr>
          <p:cNvPr id="28" name="TextBox 27"/>
          <p:cNvSpPr txBox="1"/>
          <p:nvPr/>
        </p:nvSpPr>
        <p:spPr>
          <a:xfrm>
            <a:off x="6096000" y="1853625"/>
            <a:ext cx="2819400" cy="584775"/>
          </a:xfrm>
          <a:prstGeom prst="rect">
            <a:avLst/>
          </a:prstGeom>
          <a:solidFill>
            <a:srgbClr val="FFC000"/>
          </a:solidFill>
        </p:spPr>
        <p:txBody>
          <a:bodyPr wrap="square" rtlCol="0">
            <a:spAutoFit/>
          </a:bodyPr>
          <a:lstStyle/>
          <a:p>
            <a:pPr algn="ctr"/>
            <a:r>
              <a:rPr lang="en-US" sz="3200" dirty="0" err="1" smtClean="0"/>
              <a:t>WiMax</a:t>
            </a:r>
            <a:r>
              <a:rPr lang="en-US" sz="3200" dirty="0" smtClean="0"/>
              <a:t>(802.16)</a:t>
            </a:r>
            <a:endParaRPr lang="en-US" sz="3200" dirty="0"/>
          </a:p>
        </p:txBody>
      </p:sp>
      <p:sp>
        <p:nvSpPr>
          <p:cNvPr id="29" name="TextBox 28"/>
          <p:cNvSpPr txBox="1"/>
          <p:nvPr/>
        </p:nvSpPr>
        <p:spPr>
          <a:xfrm>
            <a:off x="1752600" y="3352800"/>
            <a:ext cx="1066800" cy="584775"/>
          </a:xfrm>
          <a:prstGeom prst="rect">
            <a:avLst/>
          </a:prstGeom>
          <a:solidFill>
            <a:srgbClr val="FFC000"/>
          </a:solidFill>
        </p:spPr>
        <p:txBody>
          <a:bodyPr wrap="square" rtlCol="0">
            <a:spAutoFit/>
          </a:bodyPr>
          <a:lstStyle/>
          <a:p>
            <a:pPr algn="ctr"/>
            <a:r>
              <a:rPr lang="en-US" sz="3200" dirty="0" smtClean="0"/>
              <a:t>LTE</a:t>
            </a:r>
            <a:endParaRPr lang="en-US" sz="3200" dirty="0"/>
          </a:p>
        </p:txBody>
      </p:sp>
      <p:sp>
        <p:nvSpPr>
          <p:cNvPr id="30" name="TextBox 29"/>
          <p:cNvSpPr txBox="1"/>
          <p:nvPr/>
        </p:nvSpPr>
        <p:spPr>
          <a:xfrm>
            <a:off x="4572000" y="4572000"/>
            <a:ext cx="2895600" cy="584775"/>
          </a:xfrm>
          <a:prstGeom prst="rect">
            <a:avLst/>
          </a:prstGeom>
          <a:solidFill>
            <a:srgbClr val="FFC000"/>
          </a:solidFill>
        </p:spPr>
        <p:txBody>
          <a:bodyPr wrap="square" rtlCol="0">
            <a:spAutoFit/>
          </a:bodyPr>
          <a:lstStyle/>
          <a:p>
            <a:pPr algn="ctr"/>
            <a:r>
              <a:rPr lang="en-US" sz="3200" dirty="0" smtClean="0"/>
              <a:t>WRAN(802.22)</a:t>
            </a:r>
            <a:endParaRPr lang="en-US" sz="3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50</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3"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sp>
        <p:nvSpPr>
          <p:cNvPr id="30" name="Rectangle 29"/>
          <p:cNvSpPr/>
          <p:nvPr/>
        </p:nvSpPr>
        <p:spPr>
          <a:xfrm>
            <a:off x="990600" y="1447800"/>
            <a:ext cx="8153400" cy="461665"/>
          </a:xfrm>
          <a:prstGeom prst="rect">
            <a:avLst/>
          </a:prstGeom>
        </p:spPr>
        <p:txBody>
          <a:bodyPr wrap="square">
            <a:spAutoFit/>
          </a:bodyPr>
          <a:lstStyle/>
          <a:p>
            <a:pPr algn="just"/>
            <a:r>
              <a:rPr lang="en-SG" sz="2400" dirty="0" smtClean="0">
                <a:latin typeface="Arial" pitchFamily="34" charset="0"/>
                <a:cs typeface="Arial" pitchFamily="34" charset="0"/>
              </a:rPr>
              <a:t>Novel method for baseband filtering within CR architecture</a:t>
            </a:r>
            <a:endParaRPr lang="en-US" sz="2400" dirty="0" err="1" smtClean="0">
              <a:latin typeface="Arial" pitchFamily="34" charset="0"/>
              <a:cs typeface="Arial" pitchFamily="34" charset="0"/>
            </a:endParaRPr>
          </a:p>
        </p:txBody>
      </p:sp>
      <p:grpSp>
        <p:nvGrpSpPr>
          <p:cNvPr id="7" name="Group 33"/>
          <p:cNvGrpSpPr/>
          <p:nvPr/>
        </p:nvGrpSpPr>
        <p:grpSpPr>
          <a:xfrm>
            <a:off x="457200" y="1452265"/>
            <a:ext cx="457200" cy="457200"/>
            <a:chOff x="838200" y="4114800"/>
            <a:chExt cx="838200" cy="838200"/>
          </a:xfrm>
        </p:grpSpPr>
        <p:sp>
          <p:nvSpPr>
            <p:cNvPr id="35" name="Rounded Rectangle 3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grpSp>
        <p:nvGrpSpPr>
          <p:cNvPr id="8" name="Group 36"/>
          <p:cNvGrpSpPr/>
          <p:nvPr/>
        </p:nvGrpSpPr>
        <p:grpSpPr>
          <a:xfrm>
            <a:off x="457200" y="2519065"/>
            <a:ext cx="457200" cy="457200"/>
            <a:chOff x="111456" y="1357952"/>
            <a:chExt cx="726744" cy="699448"/>
          </a:xfrm>
        </p:grpSpPr>
        <p:sp>
          <p:nvSpPr>
            <p:cNvPr id="38" name="Rounded Rectangle 3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0" name="Rectangle 39"/>
          <p:cNvSpPr/>
          <p:nvPr/>
        </p:nvSpPr>
        <p:spPr>
          <a:xfrm>
            <a:off x="990600" y="2366665"/>
            <a:ext cx="7924800" cy="830997"/>
          </a:xfrm>
          <a:prstGeom prst="rect">
            <a:avLst/>
          </a:prstGeom>
        </p:spPr>
        <p:txBody>
          <a:bodyPr wrap="square">
            <a:spAutoFit/>
          </a:bodyPr>
          <a:lstStyle/>
          <a:p>
            <a:pPr algn="just"/>
            <a:r>
              <a:rPr lang="en-SG" sz="2400" dirty="0" smtClean="0">
                <a:latin typeface="Arial" pitchFamily="34" charset="0"/>
                <a:cs typeface="Arial" pitchFamily="34" charset="0"/>
              </a:rPr>
              <a:t>Adaptively change filtering according to the transmission power</a:t>
            </a:r>
            <a:endParaRPr lang="en-US" sz="2400" dirty="0" err="1" smtClean="0">
              <a:latin typeface="Arial" pitchFamily="34" charset="0"/>
              <a:cs typeface="Arial" pitchFamily="34" charset="0"/>
            </a:endParaRPr>
          </a:p>
        </p:txBody>
      </p:sp>
      <p:grpSp>
        <p:nvGrpSpPr>
          <p:cNvPr id="12" name="Group 40"/>
          <p:cNvGrpSpPr/>
          <p:nvPr/>
        </p:nvGrpSpPr>
        <p:grpSpPr>
          <a:xfrm>
            <a:off x="457200" y="3662065"/>
            <a:ext cx="457200" cy="457200"/>
            <a:chOff x="111456" y="1357952"/>
            <a:chExt cx="726744" cy="699448"/>
          </a:xfrm>
        </p:grpSpPr>
        <p:sp>
          <p:nvSpPr>
            <p:cNvPr id="42" name="Rounded Rectangle 41"/>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3"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4" name="Rectangle 43"/>
          <p:cNvSpPr/>
          <p:nvPr/>
        </p:nvSpPr>
        <p:spPr>
          <a:xfrm>
            <a:off x="990600" y="3662065"/>
            <a:ext cx="8153400" cy="461665"/>
          </a:xfrm>
          <a:prstGeom prst="rect">
            <a:avLst/>
          </a:prstGeom>
        </p:spPr>
        <p:txBody>
          <a:bodyPr wrap="square">
            <a:spAutoFit/>
          </a:bodyPr>
          <a:lstStyle/>
          <a:p>
            <a:pPr algn="just"/>
            <a:r>
              <a:rPr lang="en-SG" sz="2400" dirty="0" smtClean="0">
                <a:latin typeface="Arial" pitchFamily="34" charset="0"/>
                <a:cs typeface="Arial" pitchFamily="34" charset="0"/>
              </a:rPr>
              <a:t>Meet the specifications of 802.11p, 802.11af SEMs</a:t>
            </a:r>
            <a:endParaRPr lang="en-US" sz="2400" dirty="0" err="1" smtClean="0">
              <a:latin typeface="Arial" pitchFamily="34" charset="0"/>
              <a:cs typeface="Arial" pitchFamily="34" charset="0"/>
            </a:endParaRPr>
          </a:p>
        </p:txBody>
      </p:sp>
      <p:grpSp>
        <p:nvGrpSpPr>
          <p:cNvPr id="15" name="Group 44"/>
          <p:cNvGrpSpPr/>
          <p:nvPr/>
        </p:nvGrpSpPr>
        <p:grpSpPr>
          <a:xfrm>
            <a:off x="444500" y="4843165"/>
            <a:ext cx="457200" cy="457200"/>
            <a:chOff x="111456" y="1357952"/>
            <a:chExt cx="726744" cy="699448"/>
          </a:xfrm>
        </p:grpSpPr>
        <p:sp>
          <p:nvSpPr>
            <p:cNvPr id="46" name="Rounded Rectangle 4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7"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sp>
        <p:nvSpPr>
          <p:cNvPr id="48" name="Rectangle 47"/>
          <p:cNvSpPr/>
          <p:nvPr/>
        </p:nvSpPr>
        <p:spPr>
          <a:xfrm>
            <a:off x="977900" y="4736068"/>
            <a:ext cx="8153400" cy="830997"/>
          </a:xfrm>
          <a:prstGeom prst="rect">
            <a:avLst/>
          </a:prstGeom>
        </p:spPr>
        <p:txBody>
          <a:bodyPr wrap="square">
            <a:spAutoFit/>
          </a:bodyPr>
          <a:lstStyle/>
          <a:p>
            <a:pPr algn="just"/>
            <a:r>
              <a:rPr lang="en-SG" sz="2400" dirty="0" smtClean="0">
                <a:latin typeface="Arial" pitchFamily="34" charset="0"/>
                <a:cs typeface="Arial" pitchFamily="34" charset="0"/>
              </a:rPr>
              <a:t>Perform at baseband, relaxes RF front-end requirements, reduce total system cost </a:t>
            </a:r>
          </a:p>
        </p:txBody>
      </p:sp>
      <p:sp>
        <p:nvSpPr>
          <p:cNvPr id="49" name="TextBox 48"/>
          <p:cNvSpPr txBox="1"/>
          <p:nvPr/>
        </p:nvSpPr>
        <p:spPr>
          <a:xfrm>
            <a:off x="5638800" y="6031468"/>
            <a:ext cx="3506088" cy="369332"/>
          </a:xfrm>
          <a:prstGeom prst="rect">
            <a:avLst/>
          </a:prstGeom>
          <a:noFill/>
        </p:spPr>
        <p:txBody>
          <a:bodyPr wrap="none" rtlCol="0">
            <a:spAutoFit/>
          </a:bodyPr>
          <a:lstStyle/>
          <a:p>
            <a:r>
              <a:rPr lang="en-US" dirty="0" smtClean="0">
                <a:latin typeface="Arial" pitchFamily="34" charset="0"/>
                <a:cs typeface="Arial" pitchFamily="34" charset="0"/>
              </a:rPr>
              <a:t>SEMs: spectral emission masks </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51</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8194" name="Picture 2"/>
          <p:cNvPicPr>
            <a:picLocks noChangeAspect="1" noChangeArrowheads="1"/>
          </p:cNvPicPr>
          <p:nvPr/>
        </p:nvPicPr>
        <p:blipFill>
          <a:blip r:embed="rId3"/>
          <a:srcRect/>
          <a:stretch>
            <a:fillRect/>
          </a:stretch>
        </p:blipFill>
        <p:spPr bwMode="auto">
          <a:xfrm>
            <a:off x="5572124" y="3647932"/>
            <a:ext cx="3495676" cy="2676668"/>
          </a:xfrm>
          <a:prstGeom prst="rect">
            <a:avLst/>
          </a:prstGeom>
          <a:noFill/>
          <a:ln w="9525">
            <a:noFill/>
            <a:miter lim="800000"/>
            <a:headEnd/>
            <a:tailEnd/>
          </a:ln>
          <a:effectLst/>
        </p:spPr>
      </p:pic>
      <p:pic>
        <p:nvPicPr>
          <p:cNvPr id="20" name="Picture 10"/>
          <p:cNvPicPr>
            <a:picLocks noChangeAspect="1" noChangeArrowheads="1"/>
          </p:cNvPicPr>
          <p:nvPr/>
        </p:nvPicPr>
        <p:blipFill>
          <a:blip r:embed="rId4"/>
          <a:srcRect/>
          <a:stretch>
            <a:fillRect/>
          </a:stretch>
        </p:blipFill>
        <p:spPr bwMode="auto">
          <a:xfrm>
            <a:off x="5398711" y="914400"/>
            <a:ext cx="3745289" cy="2400300"/>
          </a:xfrm>
          <a:prstGeom prst="rect">
            <a:avLst/>
          </a:prstGeom>
          <a:noFill/>
          <a:ln w="9525" algn="ctr">
            <a:noFill/>
            <a:miter lim="800000"/>
            <a:headEnd/>
            <a:tailEnd/>
          </a:ln>
        </p:spPr>
      </p:pic>
      <p:pic>
        <p:nvPicPr>
          <p:cNvPr id="8195" name="Picture 3"/>
          <p:cNvPicPr>
            <a:picLocks noChangeAspect="1" noChangeArrowheads="1"/>
          </p:cNvPicPr>
          <p:nvPr/>
        </p:nvPicPr>
        <p:blipFill>
          <a:blip r:embed="rId5"/>
          <a:srcRect/>
          <a:stretch>
            <a:fillRect/>
          </a:stretch>
        </p:blipFill>
        <p:spPr bwMode="auto">
          <a:xfrm>
            <a:off x="685800" y="4079136"/>
            <a:ext cx="4572000" cy="2321664"/>
          </a:xfrm>
          <a:prstGeom prst="rect">
            <a:avLst/>
          </a:prstGeom>
          <a:noFill/>
          <a:ln w="9525">
            <a:noFill/>
            <a:miter lim="800000"/>
            <a:headEnd/>
            <a:tailEnd/>
          </a:ln>
          <a:effectLst/>
        </p:spPr>
      </p:pic>
      <p:sp>
        <p:nvSpPr>
          <p:cNvPr id="22" name="Rectangle 21"/>
          <p:cNvSpPr/>
          <p:nvPr/>
        </p:nvSpPr>
        <p:spPr>
          <a:xfrm>
            <a:off x="228600" y="914400"/>
            <a:ext cx="5562600" cy="430887"/>
          </a:xfrm>
          <a:prstGeom prst="rect">
            <a:avLst/>
          </a:prstGeom>
        </p:spPr>
        <p:txBody>
          <a:bodyPr wrap="square">
            <a:spAutoFit/>
          </a:bodyPr>
          <a:lstStyle/>
          <a:p>
            <a:pPr algn="just"/>
            <a:r>
              <a:rPr lang="en-SG" sz="2200" dirty="0" smtClean="0">
                <a:latin typeface="Arial" pitchFamily="34" charset="0"/>
                <a:cs typeface="Arial" pitchFamily="34" charset="0"/>
              </a:rPr>
              <a:t>802.11p defined for vehicular channels</a:t>
            </a:r>
            <a:endParaRPr lang="en-US" sz="2200" dirty="0" err="1" smtClean="0">
              <a:latin typeface="Arial" pitchFamily="34" charset="0"/>
              <a:cs typeface="Arial" pitchFamily="34" charset="0"/>
            </a:endParaRPr>
          </a:p>
        </p:txBody>
      </p:sp>
      <p:sp>
        <p:nvSpPr>
          <p:cNvPr id="26" name="Rectangle 25"/>
          <p:cNvSpPr/>
          <p:nvPr/>
        </p:nvSpPr>
        <p:spPr>
          <a:xfrm>
            <a:off x="914400" y="1371600"/>
            <a:ext cx="4800600" cy="369332"/>
          </a:xfrm>
          <a:prstGeom prst="rect">
            <a:avLst/>
          </a:prstGeom>
        </p:spPr>
        <p:txBody>
          <a:bodyPr wrap="square">
            <a:spAutoFit/>
          </a:bodyPr>
          <a:lstStyle/>
          <a:p>
            <a:r>
              <a:rPr lang="en-US" dirty="0" smtClean="0">
                <a:latin typeface="Arial" pitchFamily="34" charset="0"/>
                <a:cs typeface="Arial" pitchFamily="34" charset="0"/>
              </a:rPr>
              <a:t>Reduced bandwidth =&gt; </a:t>
            </a:r>
            <a:r>
              <a:rPr lang="en-SG" dirty="0" smtClean="0">
                <a:latin typeface="Arial" pitchFamily="34" charset="0"/>
                <a:cs typeface="Arial" pitchFamily="34" charset="0"/>
              </a:rPr>
              <a:t>high quality factor </a:t>
            </a:r>
            <a:endParaRPr lang="en-US" dirty="0">
              <a:latin typeface="Arial" pitchFamily="34" charset="0"/>
              <a:cs typeface="Arial" pitchFamily="34" charset="0"/>
            </a:endParaRPr>
          </a:p>
        </p:txBody>
      </p:sp>
      <p:sp>
        <p:nvSpPr>
          <p:cNvPr id="27" name="Rectangle 26"/>
          <p:cNvSpPr/>
          <p:nvPr/>
        </p:nvSpPr>
        <p:spPr>
          <a:xfrm>
            <a:off x="914400" y="1992868"/>
            <a:ext cx="3275256" cy="369332"/>
          </a:xfrm>
          <a:prstGeom prst="rect">
            <a:avLst/>
          </a:prstGeom>
        </p:spPr>
        <p:txBody>
          <a:bodyPr wrap="none">
            <a:spAutoFit/>
          </a:bodyPr>
          <a:lstStyle/>
          <a:p>
            <a:r>
              <a:rPr lang="en-SG" dirty="0" smtClean="0">
                <a:latin typeface="Arial" pitchFamily="34" charset="0"/>
                <a:cs typeface="Arial" pitchFamily="34" charset="0"/>
              </a:rPr>
              <a:t>Larger delay </a:t>
            </a:r>
            <a:r>
              <a:rPr lang="en-US" dirty="0" smtClean="0">
                <a:latin typeface="Arial" pitchFamily="34" charset="0"/>
                <a:cs typeface="Arial" pitchFamily="34" charset="0"/>
              </a:rPr>
              <a:t>spread ( 600 ns) </a:t>
            </a:r>
            <a:endParaRPr lang="en-US" dirty="0">
              <a:latin typeface="Arial" pitchFamily="34" charset="0"/>
              <a:cs typeface="Arial" pitchFamily="34" charset="0"/>
            </a:endParaRPr>
          </a:p>
        </p:txBody>
      </p:sp>
      <p:sp>
        <p:nvSpPr>
          <p:cNvPr id="28" name="Rectangle 27"/>
          <p:cNvSpPr/>
          <p:nvPr/>
        </p:nvSpPr>
        <p:spPr>
          <a:xfrm>
            <a:off x="901700" y="1701800"/>
            <a:ext cx="5118100" cy="369332"/>
          </a:xfrm>
          <a:prstGeom prst="rect">
            <a:avLst/>
          </a:prstGeom>
        </p:spPr>
        <p:txBody>
          <a:bodyPr wrap="square">
            <a:spAutoFit/>
          </a:bodyPr>
          <a:lstStyle/>
          <a:p>
            <a:r>
              <a:rPr lang="en-US" dirty="0" smtClean="0">
                <a:latin typeface="Arial" pitchFamily="34" charset="0"/>
                <a:cs typeface="Arial" pitchFamily="34" charset="0"/>
              </a:rPr>
              <a:t>Reduced sampling =&gt; narrow </a:t>
            </a:r>
            <a:r>
              <a:rPr lang="en-SG" dirty="0" smtClean="0">
                <a:latin typeface="Arial" pitchFamily="34" charset="0"/>
                <a:cs typeface="Arial" pitchFamily="34" charset="0"/>
              </a:rPr>
              <a:t>freq. guard </a:t>
            </a:r>
            <a:endParaRPr lang="en-US" dirty="0">
              <a:latin typeface="Arial" pitchFamily="34" charset="0"/>
              <a:cs typeface="Arial" pitchFamily="34" charset="0"/>
            </a:endParaRPr>
          </a:p>
        </p:txBody>
      </p:sp>
      <p:sp>
        <p:nvSpPr>
          <p:cNvPr id="29" name="Rectangle 28"/>
          <p:cNvSpPr/>
          <p:nvPr/>
        </p:nvSpPr>
        <p:spPr>
          <a:xfrm>
            <a:off x="241300" y="2425700"/>
            <a:ext cx="5105400" cy="769441"/>
          </a:xfrm>
          <a:prstGeom prst="rect">
            <a:avLst/>
          </a:prstGeom>
        </p:spPr>
        <p:txBody>
          <a:bodyPr wrap="square">
            <a:spAutoFit/>
          </a:bodyPr>
          <a:lstStyle/>
          <a:p>
            <a:pPr algn="just"/>
            <a:r>
              <a:rPr lang="en-SG" sz="2200" dirty="0" smtClean="0">
                <a:latin typeface="Arial" pitchFamily="34" charset="0"/>
                <a:cs typeface="Arial" pitchFamily="34" charset="0"/>
              </a:rPr>
              <a:t>802.11af defined for reuse white space in the UHF band</a:t>
            </a:r>
            <a:endParaRPr lang="en-US" sz="2200" dirty="0" err="1" smtClean="0">
              <a:latin typeface="Arial" pitchFamily="34" charset="0"/>
              <a:cs typeface="Arial" pitchFamily="34" charset="0"/>
            </a:endParaRPr>
          </a:p>
        </p:txBody>
      </p:sp>
      <p:sp>
        <p:nvSpPr>
          <p:cNvPr id="30" name="Rectangle 29"/>
          <p:cNvSpPr/>
          <p:nvPr/>
        </p:nvSpPr>
        <p:spPr>
          <a:xfrm>
            <a:off x="914400" y="3516868"/>
            <a:ext cx="3262432" cy="369332"/>
          </a:xfrm>
          <a:prstGeom prst="rect">
            <a:avLst/>
          </a:prstGeom>
        </p:spPr>
        <p:txBody>
          <a:bodyPr wrap="none">
            <a:spAutoFit/>
          </a:bodyPr>
          <a:lstStyle/>
          <a:p>
            <a:r>
              <a:rPr lang="en-SG" dirty="0" smtClean="0">
                <a:latin typeface="Arial" pitchFamily="34" charset="0"/>
                <a:cs typeface="Arial" pitchFamily="34" charset="0"/>
              </a:rPr>
              <a:t>Delay spread is less than 1 us</a:t>
            </a:r>
            <a:endParaRPr lang="en-US" dirty="0" smtClean="0">
              <a:latin typeface="Arial" pitchFamily="34" charset="0"/>
              <a:cs typeface="Arial" pitchFamily="34" charset="0"/>
            </a:endParaRPr>
          </a:p>
        </p:txBody>
      </p:sp>
      <p:sp>
        <p:nvSpPr>
          <p:cNvPr id="31" name="Rectangle 30"/>
          <p:cNvSpPr/>
          <p:nvPr/>
        </p:nvSpPr>
        <p:spPr>
          <a:xfrm>
            <a:off x="914400" y="3200400"/>
            <a:ext cx="1992853" cy="369332"/>
          </a:xfrm>
          <a:prstGeom prst="rect">
            <a:avLst/>
          </a:prstGeom>
        </p:spPr>
        <p:txBody>
          <a:bodyPr wrap="none">
            <a:spAutoFit/>
          </a:bodyPr>
          <a:lstStyle/>
          <a:p>
            <a:r>
              <a:rPr lang="en-US" dirty="0" smtClean="0">
                <a:latin typeface="Arial" pitchFamily="34" charset="0"/>
                <a:cs typeface="Arial" pitchFamily="34" charset="0"/>
              </a:rPr>
              <a:t>55 dB attenuation</a:t>
            </a:r>
          </a:p>
        </p:txBody>
      </p:sp>
      <p:grpSp>
        <p:nvGrpSpPr>
          <p:cNvPr id="32" name="Group 11"/>
          <p:cNvGrpSpPr/>
          <p:nvPr/>
        </p:nvGrpSpPr>
        <p:grpSpPr>
          <a:xfrm>
            <a:off x="152400" y="152400"/>
            <a:ext cx="457200" cy="457200"/>
            <a:chOff x="838200" y="1752600"/>
            <a:chExt cx="838200" cy="838200"/>
          </a:xfrm>
        </p:grpSpPr>
        <p:sp>
          <p:nvSpPr>
            <p:cNvPr id="33" name="Rounded Rectangle 3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 name="Picture 2" descr="https://encrypted-tbn3.google.com/images?q=tbn:ANd9GcR1kBw_Fy0wI96TD5oP7HapAKYipGkutRsCudrzWbOivnZB4-8bjA"/>
            <p:cNvPicPr>
              <a:picLocks noChangeAspect="1" noChangeArrowheads="1"/>
            </p:cNvPicPr>
            <p:nvPr/>
          </p:nvPicPr>
          <p:blipFill>
            <a:blip r:embed="rId6"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52</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17" name="Group 44"/>
          <p:cNvGrpSpPr/>
          <p:nvPr/>
        </p:nvGrpSpPr>
        <p:grpSpPr>
          <a:xfrm>
            <a:off x="152400" y="8382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Rectangle 19"/>
          <p:cNvSpPr/>
          <p:nvPr/>
        </p:nvSpPr>
        <p:spPr>
          <a:xfrm>
            <a:off x="685800" y="838200"/>
            <a:ext cx="4267200" cy="461665"/>
          </a:xfrm>
          <a:prstGeom prst="rect">
            <a:avLst/>
          </a:prstGeom>
        </p:spPr>
        <p:txBody>
          <a:bodyPr wrap="square">
            <a:spAutoFit/>
          </a:bodyPr>
          <a:lstStyle/>
          <a:p>
            <a:pPr algn="just"/>
            <a:r>
              <a:rPr lang="en-SG" sz="2400" dirty="0" smtClean="0">
                <a:latin typeface="Arial" pitchFamily="34" charset="0"/>
                <a:cs typeface="Arial" pitchFamily="34" charset="0"/>
              </a:rPr>
              <a:t>Pulse Shaping &amp; FIR Filtering</a:t>
            </a:r>
          </a:p>
        </p:txBody>
      </p:sp>
      <p:pic>
        <p:nvPicPr>
          <p:cNvPr id="9218" name="Picture 2"/>
          <p:cNvPicPr>
            <a:picLocks noChangeAspect="1" noChangeArrowheads="1"/>
          </p:cNvPicPr>
          <p:nvPr/>
        </p:nvPicPr>
        <p:blipFill>
          <a:blip r:embed="rId4"/>
          <a:srcRect/>
          <a:stretch>
            <a:fillRect/>
          </a:stretch>
        </p:blipFill>
        <p:spPr bwMode="auto">
          <a:xfrm>
            <a:off x="721702" y="1355859"/>
            <a:ext cx="3850298" cy="2301741"/>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5105400" y="758055"/>
            <a:ext cx="3733800" cy="2899545"/>
          </a:xfrm>
          <a:prstGeom prst="rect">
            <a:avLst/>
          </a:prstGeom>
          <a:noFill/>
          <a:ln w="9525">
            <a:noFill/>
            <a:miter lim="800000"/>
            <a:headEnd/>
            <a:tailEnd/>
          </a:ln>
          <a:effectLst/>
        </p:spPr>
      </p:pic>
      <p:pic>
        <p:nvPicPr>
          <p:cNvPr id="9220" name="Picture 4"/>
          <p:cNvPicPr>
            <a:picLocks noChangeAspect="1" noChangeArrowheads="1"/>
          </p:cNvPicPr>
          <p:nvPr/>
        </p:nvPicPr>
        <p:blipFill>
          <a:blip r:embed="rId6"/>
          <a:srcRect/>
          <a:stretch>
            <a:fillRect/>
          </a:stretch>
        </p:blipFill>
        <p:spPr bwMode="auto">
          <a:xfrm>
            <a:off x="5181600" y="3750159"/>
            <a:ext cx="3733800" cy="2612645"/>
          </a:xfrm>
          <a:prstGeom prst="rect">
            <a:avLst/>
          </a:prstGeom>
          <a:noFill/>
          <a:ln w="9525">
            <a:noFill/>
            <a:miter lim="800000"/>
            <a:headEnd/>
            <a:tailEnd/>
          </a:ln>
          <a:effectLst/>
        </p:spPr>
      </p:pic>
      <p:pic>
        <p:nvPicPr>
          <p:cNvPr id="9221" name="Picture 5"/>
          <p:cNvPicPr>
            <a:picLocks noChangeAspect="1" noChangeArrowheads="1"/>
          </p:cNvPicPr>
          <p:nvPr/>
        </p:nvPicPr>
        <p:blipFill>
          <a:blip r:embed="rId7"/>
          <a:srcRect/>
          <a:stretch>
            <a:fillRect/>
          </a:stretch>
        </p:blipFill>
        <p:spPr bwMode="auto">
          <a:xfrm>
            <a:off x="838200" y="3718560"/>
            <a:ext cx="3233738" cy="770124"/>
          </a:xfrm>
          <a:prstGeom prst="rect">
            <a:avLst/>
          </a:prstGeom>
          <a:noFill/>
          <a:ln w="9525">
            <a:noFill/>
            <a:miter lim="800000"/>
            <a:headEnd/>
            <a:tailEnd/>
          </a:ln>
          <a:effectLst/>
        </p:spPr>
      </p:pic>
      <p:pic>
        <p:nvPicPr>
          <p:cNvPr id="9222" name="Picture 6"/>
          <p:cNvPicPr>
            <a:picLocks noChangeAspect="1" noChangeArrowheads="1"/>
          </p:cNvPicPr>
          <p:nvPr/>
        </p:nvPicPr>
        <p:blipFill>
          <a:blip r:embed="rId8" cstate="print"/>
          <a:srcRect/>
          <a:stretch>
            <a:fillRect/>
          </a:stretch>
        </p:blipFill>
        <p:spPr bwMode="auto">
          <a:xfrm>
            <a:off x="838200" y="4469258"/>
            <a:ext cx="3276600" cy="773302"/>
          </a:xfrm>
          <a:prstGeom prst="rect">
            <a:avLst/>
          </a:prstGeom>
          <a:noFill/>
          <a:ln w="9525">
            <a:noFill/>
            <a:miter lim="800000"/>
            <a:headEnd/>
            <a:tailEnd/>
          </a:ln>
          <a:effectLst/>
        </p:spPr>
      </p:pic>
      <p:pic>
        <p:nvPicPr>
          <p:cNvPr id="9223" name="Picture 7"/>
          <p:cNvPicPr>
            <a:picLocks noChangeAspect="1" noChangeArrowheads="1"/>
          </p:cNvPicPr>
          <p:nvPr/>
        </p:nvPicPr>
        <p:blipFill>
          <a:blip r:embed="rId9" cstate="print"/>
          <a:srcRect/>
          <a:stretch>
            <a:fillRect/>
          </a:stretch>
        </p:blipFill>
        <p:spPr bwMode="auto">
          <a:xfrm>
            <a:off x="838200" y="5242560"/>
            <a:ext cx="3124200" cy="1158240"/>
          </a:xfrm>
          <a:prstGeom prst="rect">
            <a:avLst/>
          </a:prstGeom>
          <a:noFill/>
          <a:ln w="9525">
            <a:noFill/>
            <a:miter lim="800000"/>
            <a:headEnd/>
            <a:tailEnd/>
          </a:ln>
          <a:effectLst/>
        </p:spPr>
      </p:pic>
      <p:grpSp>
        <p:nvGrpSpPr>
          <p:cNvPr id="22" name="Group 11"/>
          <p:cNvGrpSpPr/>
          <p:nvPr/>
        </p:nvGrpSpPr>
        <p:grpSpPr>
          <a:xfrm>
            <a:off x="152400" y="152400"/>
            <a:ext cx="457200" cy="457200"/>
            <a:chOff x="838200" y="1752600"/>
            <a:chExt cx="838200" cy="838200"/>
          </a:xfrm>
        </p:grpSpPr>
        <p:sp>
          <p:nvSpPr>
            <p:cNvPr id="23" name="Rounded Rectangle 2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4" name="Picture 2" descr="https://encrypted-tbn3.google.com/images?q=tbn:ANd9GcR1kBw_Fy0wI96TD5oP7HapAKYipGkutRsCudrzWbOivnZB4-8bjA"/>
            <p:cNvPicPr>
              <a:picLocks noChangeAspect="1" noChangeArrowheads="1"/>
            </p:cNvPicPr>
            <p:nvPr/>
          </p:nvPicPr>
          <p:blipFill>
            <a:blip r:embed="rId10"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53</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44"/>
          <p:cNvGrpSpPr/>
          <p:nvPr/>
        </p:nvGrpSpPr>
        <p:grpSpPr>
          <a:xfrm>
            <a:off x="152400" y="8382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0" name="Rectangle 19"/>
          <p:cNvSpPr/>
          <p:nvPr/>
        </p:nvSpPr>
        <p:spPr>
          <a:xfrm>
            <a:off x="685800" y="838200"/>
            <a:ext cx="4267200" cy="461665"/>
          </a:xfrm>
          <a:prstGeom prst="rect">
            <a:avLst/>
          </a:prstGeom>
        </p:spPr>
        <p:txBody>
          <a:bodyPr wrap="square">
            <a:spAutoFit/>
          </a:bodyPr>
          <a:lstStyle/>
          <a:p>
            <a:pPr algn="just"/>
            <a:r>
              <a:rPr lang="en-SG" sz="2400" dirty="0" smtClean="0">
                <a:latin typeface="Arial" pitchFamily="34" charset="0"/>
                <a:cs typeface="Arial" pitchFamily="34" charset="0"/>
              </a:rPr>
              <a:t>Pulse Shaping &amp; FIR Filtering</a:t>
            </a:r>
          </a:p>
        </p:txBody>
      </p:sp>
      <p:pic>
        <p:nvPicPr>
          <p:cNvPr id="10242" name="Picture 2"/>
          <p:cNvPicPr>
            <a:picLocks noChangeAspect="1" noChangeArrowheads="1"/>
          </p:cNvPicPr>
          <p:nvPr/>
        </p:nvPicPr>
        <p:blipFill>
          <a:blip r:embed="rId4"/>
          <a:srcRect/>
          <a:stretch>
            <a:fillRect/>
          </a:stretch>
        </p:blipFill>
        <p:spPr bwMode="auto">
          <a:xfrm>
            <a:off x="228599" y="2133600"/>
            <a:ext cx="4502129" cy="29718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5"/>
          <a:srcRect/>
          <a:stretch>
            <a:fillRect/>
          </a:stretch>
        </p:blipFill>
        <p:spPr bwMode="auto">
          <a:xfrm>
            <a:off x="4876800" y="2133600"/>
            <a:ext cx="4006375" cy="2971800"/>
          </a:xfrm>
          <a:prstGeom prst="rect">
            <a:avLst/>
          </a:prstGeom>
          <a:noFill/>
          <a:ln w="9525">
            <a:noFill/>
            <a:miter lim="800000"/>
            <a:headEnd/>
            <a:tailEnd/>
          </a:ln>
          <a:effectLst/>
        </p:spPr>
      </p:pic>
      <p:grpSp>
        <p:nvGrpSpPr>
          <p:cNvPr id="21" name="Group 11"/>
          <p:cNvGrpSpPr/>
          <p:nvPr/>
        </p:nvGrpSpPr>
        <p:grpSpPr>
          <a:xfrm>
            <a:off x="152400" y="152400"/>
            <a:ext cx="457200" cy="457200"/>
            <a:chOff x="838200" y="1752600"/>
            <a:chExt cx="838200" cy="838200"/>
          </a:xfrm>
        </p:grpSpPr>
        <p:sp>
          <p:nvSpPr>
            <p:cNvPr id="22" name="Rounded Rectangle 21"/>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2" descr="https://encrypted-tbn3.google.com/images?q=tbn:ANd9GcR1kBw_Fy0wI96TD5oP7HapAKYipGkutRsCudrzWbOivnZB4-8bjA"/>
            <p:cNvPicPr>
              <a:picLocks noChangeAspect="1" noChangeArrowheads="1"/>
            </p:cNvPicPr>
            <p:nvPr/>
          </p:nvPicPr>
          <p:blipFill>
            <a:blip r:embed="rId6" cstate="print"/>
            <a:srcRect/>
            <a:stretch>
              <a:fillRect/>
            </a:stretch>
          </p:blipFill>
          <p:spPr bwMode="auto">
            <a:xfrm>
              <a:off x="990600" y="1905000"/>
              <a:ext cx="533400" cy="565208"/>
            </a:xfrm>
            <a:prstGeom prst="rect">
              <a:avLst/>
            </a:prstGeom>
            <a:noFill/>
          </p:spPr>
        </p:pic>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54</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15"/>
          <p:cNvGrpSpPr/>
          <p:nvPr/>
        </p:nvGrpSpPr>
        <p:grpSpPr>
          <a:xfrm>
            <a:off x="152400" y="152400"/>
            <a:ext cx="457200" cy="457200"/>
            <a:chOff x="838200" y="4114800"/>
            <a:chExt cx="838200" cy="838200"/>
          </a:xfrm>
        </p:grpSpPr>
        <p:sp>
          <p:nvSpPr>
            <p:cNvPr id="16" name="Rounded Rectangle 15"/>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14" name="Group 15"/>
          <p:cNvGrpSpPr/>
          <p:nvPr/>
        </p:nvGrpSpPr>
        <p:grpSpPr>
          <a:xfrm>
            <a:off x="228600" y="1973997"/>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22" name="Rectangle 21"/>
          <p:cNvSpPr/>
          <p:nvPr/>
        </p:nvSpPr>
        <p:spPr>
          <a:xfrm>
            <a:off x="838200" y="1828800"/>
            <a:ext cx="7772400" cy="830997"/>
          </a:xfrm>
          <a:prstGeom prst="rect">
            <a:avLst/>
          </a:prstGeom>
        </p:spPr>
        <p:txBody>
          <a:bodyPr wrap="square">
            <a:spAutoFit/>
          </a:bodyPr>
          <a:lstStyle/>
          <a:p>
            <a:pPr algn="just"/>
            <a:r>
              <a:rPr lang="en-SG" sz="2400" dirty="0" smtClean="0">
                <a:latin typeface="Arial" pitchFamily="34" charset="0"/>
                <a:cs typeface="Arial" pitchFamily="34" charset="0"/>
              </a:rPr>
              <a:t>Pulse shaping with </a:t>
            </a:r>
            <a:r>
              <a:rPr lang="en-SG" sz="2400" i="1" dirty="0" smtClean="0">
                <a:latin typeface="Arial" pitchFamily="34" charset="0"/>
                <a:cs typeface="Arial" pitchFamily="34" charset="0"/>
              </a:rPr>
              <a:t>large roll-off factors </a:t>
            </a:r>
            <a:r>
              <a:rPr lang="en-SG" sz="2400" dirty="0" smtClean="0">
                <a:latin typeface="Arial" pitchFamily="34" charset="0"/>
                <a:cs typeface="Arial" pitchFamily="34" charset="0"/>
              </a:rPr>
              <a:t>with </a:t>
            </a:r>
            <a:r>
              <a:rPr lang="en-SG" sz="2400" i="1" dirty="0" smtClean="0">
                <a:latin typeface="Arial" pitchFamily="34" charset="0"/>
                <a:cs typeface="Arial" pitchFamily="34" charset="0"/>
              </a:rPr>
              <a:t>wider frequency guard</a:t>
            </a:r>
            <a:r>
              <a:rPr lang="en-SG" sz="2400" dirty="0" smtClean="0">
                <a:latin typeface="Arial" pitchFamily="34" charset="0"/>
                <a:cs typeface="Arial" pitchFamily="34" charset="0"/>
              </a:rPr>
              <a:t>, significant side lobe compression</a:t>
            </a:r>
            <a:endParaRPr lang="en-US" sz="2400" dirty="0">
              <a:latin typeface="Arial" pitchFamily="34" charset="0"/>
              <a:cs typeface="Arial" pitchFamily="34" charset="0"/>
            </a:endParaRPr>
          </a:p>
        </p:txBody>
      </p:sp>
      <p:sp>
        <p:nvSpPr>
          <p:cNvPr id="23" name="Rectangle 22"/>
          <p:cNvSpPr/>
          <p:nvPr/>
        </p:nvSpPr>
        <p:spPr>
          <a:xfrm>
            <a:off x="838200" y="3207603"/>
            <a:ext cx="7696200" cy="830997"/>
          </a:xfrm>
          <a:prstGeom prst="rect">
            <a:avLst/>
          </a:prstGeom>
        </p:spPr>
        <p:txBody>
          <a:bodyPr wrap="square">
            <a:spAutoFit/>
          </a:bodyPr>
          <a:lstStyle/>
          <a:p>
            <a:pPr algn="just"/>
            <a:r>
              <a:rPr lang="en-SG" sz="2400" i="1" dirty="0" smtClean="0">
                <a:latin typeface="Arial" pitchFamily="34" charset="0"/>
                <a:cs typeface="Arial" pitchFamily="34" charset="0"/>
              </a:rPr>
              <a:t>Wider frequency guard  extends </a:t>
            </a:r>
            <a:r>
              <a:rPr lang="en-SG" sz="2400" dirty="0" smtClean="0">
                <a:latin typeface="Arial" pitchFamily="34" charset="0"/>
                <a:cs typeface="Arial" pitchFamily="34" charset="0"/>
              </a:rPr>
              <a:t>the required transition band =&gt; a shorter FIR filter</a:t>
            </a:r>
            <a:endParaRPr lang="en-US" sz="2400" dirty="0">
              <a:latin typeface="Arial" pitchFamily="34" charset="0"/>
              <a:cs typeface="Arial" pitchFamily="34" charset="0"/>
            </a:endParaRPr>
          </a:p>
        </p:txBody>
      </p:sp>
      <p:grpSp>
        <p:nvGrpSpPr>
          <p:cNvPr id="24" name="Group 15"/>
          <p:cNvGrpSpPr/>
          <p:nvPr/>
        </p:nvGrpSpPr>
        <p:grpSpPr>
          <a:xfrm>
            <a:off x="228600" y="3360004"/>
            <a:ext cx="457200" cy="457200"/>
            <a:chOff x="838200" y="4533902"/>
            <a:chExt cx="838200" cy="838200"/>
          </a:xfrm>
        </p:grpSpPr>
        <p:sp>
          <p:nvSpPr>
            <p:cNvPr id="25" name="Rounded Rectangle 24"/>
            <p:cNvSpPr/>
            <p:nvPr/>
          </p:nvSpPr>
          <p:spPr>
            <a:xfrm>
              <a:off x="838200" y="4533902"/>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673600"/>
              <a:ext cx="512815" cy="591235"/>
            </a:xfrm>
            <a:prstGeom prst="rect">
              <a:avLst/>
            </a:prstGeom>
            <a:noFill/>
          </p:spPr>
        </p:pic>
      </p:grpSp>
      <p:grpSp>
        <p:nvGrpSpPr>
          <p:cNvPr id="27" name="Group 15"/>
          <p:cNvGrpSpPr/>
          <p:nvPr/>
        </p:nvGrpSpPr>
        <p:grpSpPr>
          <a:xfrm>
            <a:off x="228600" y="4800600"/>
            <a:ext cx="457200" cy="457200"/>
            <a:chOff x="838200" y="4533902"/>
            <a:chExt cx="838200" cy="838200"/>
          </a:xfrm>
        </p:grpSpPr>
        <p:sp>
          <p:nvSpPr>
            <p:cNvPr id="28" name="Rounded Rectangle 27"/>
            <p:cNvSpPr/>
            <p:nvPr/>
          </p:nvSpPr>
          <p:spPr>
            <a:xfrm>
              <a:off x="838200" y="4533902"/>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673600"/>
              <a:ext cx="512815" cy="591235"/>
            </a:xfrm>
            <a:prstGeom prst="rect">
              <a:avLst/>
            </a:prstGeom>
            <a:noFill/>
          </p:spPr>
        </p:pic>
      </p:grpSp>
      <p:sp>
        <p:nvSpPr>
          <p:cNvPr id="30" name="Rectangle 29"/>
          <p:cNvSpPr/>
          <p:nvPr/>
        </p:nvSpPr>
        <p:spPr>
          <a:xfrm>
            <a:off x="838200" y="4800600"/>
            <a:ext cx="7696200" cy="461665"/>
          </a:xfrm>
          <a:prstGeom prst="rect">
            <a:avLst/>
          </a:prstGeom>
        </p:spPr>
        <p:txBody>
          <a:bodyPr wrap="square">
            <a:spAutoFit/>
          </a:bodyPr>
          <a:lstStyle/>
          <a:p>
            <a:r>
              <a:rPr lang="en-SG" sz="2400" dirty="0" smtClean="0">
                <a:latin typeface="Arial" pitchFamily="34" charset="0"/>
                <a:cs typeface="Arial" pitchFamily="34" charset="0"/>
              </a:rPr>
              <a:t>=&gt; Demand a </a:t>
            </a:r>
            <a:r>
              <a:rPr lang="en-SG" sz="2400" b="1" i="1" dirty="0" smtClean="0">
                <a:latin typeface="Arial" pitchFamily="34" charset="0"/>
                <a:cs typeface="Arial" pitchFamily="34" charset="0"/>
              </a:rPr>
              <a:t>frequency guard extension technique</a:t>
            </a:r>
            <a:endParaRPr lang="en-US" sz="24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55</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4" name="Group 44"/>
          <p:cNvGrpSpPr/>
          <p:nvPr/>
        </p:nvGrpSpPr>
        <p:grpSpPr>
          <a:xfrm>
            <a:off x="685800" y="990600"/>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grpSp>
        <p:nvGrpSpPr>
          <p:cNvPr id="15" name="Group 15"/>
          <p:cNvGrpSpPr/>
          <p:nvPr/>
        </p:nvGrpSpPr>
        <p:grpSpPr>
          <a:xfrm>
            <a:off x="152400" y="152400"/>
            <a:ext cx="457200" cy="457200"/>
            <a:chOff x="838200" y="4114800"/>
            <a:chExt cx="838200" cy="838200"/>
          </a:xfrm>
        </p:grpSpPr>
        <p:sp>
          <p:nvSpPr>
            <p:cNvPr id="16" name="Rounded Rectangle 15"/>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6" descr="https://encrypted-tbn2.google.com/images?q=tbn:ANd9GcTHHSMS2_7cQwcjupIVc5pKCNs8XuaHoU-uvGMv5tjBFfYIniyU"/>
            <p:cNvPicPr>
              <a:picLocks noChangeAspect="1" noChangeArrowheads="1"/>
            </p:cNvPicPr>
            <p:nvPr/>
          </p:nvPicPr>
          <p:blipFill>
            <a:blip r:embed="rId4" cstate="print"/>
            <a:srcRect/>
            <a:stretch>
              <a:fillRect/>
            </a:stretch>
          </p:blipFill>
          <p:spPr bwMode="auto">
            <a:xfrm>
              <a:off x="1003226" y="4253552"/>
              <a:ext cx="512814" cy="591236"/>
            </a:xfrm>
            <a:prstGeom prst="rect">
              <a:avLst/>
            </a:prstGeom>
            <a:noFill/>
          </p:spPr>
        </p:pic>
      </p:grpSp>
      <p:pic>
        <p:nvPicPr>
          <p:cNvPr id="11266" name="Picture 2"/>
          <p:cNvPicPr>
            <a:picLocks noChangeAspect="1" noChangeArrowheads="1"/>
          </p:cNvPicPr>
          <p:nvPr/>
        </p:nvPicPr>
        <p:blipFill>
          <a:blip r:embed="rId5"/>
          <a:srcRect/>
          <a:stretch>
            <a:fillRect/>
          </a:stretch>
        </p:blipFill>
        <p:spPr bwMode="auto">
          <a:xfrm>
            <a:off x="1828800" y="3208779"/>
            <a:ext cx="5486400" cy="3115821"/>
          </a:xfrm>
          <a:prstGeom prst="rect">
            <a:avLst/>
          </a:prstGeom>
          <a:noFill/>
          <a:ln w="9525">
            <a:noFill/>
            <a:miter lim="800000"/>
            <a:headEnd/>
            <a:tailEnd/>
          </a:ln>
          <a:effectLst/>
        </p:spPr>
      </p:pic>
      <p:sp>
        <p:nvSpPr>
          <p:cNvPr id="22" name="Rectangle 21"/>
          <p:cNvSpPr/>
          <p:nvPr/>
        </p:nvSpPr>
        <p:spPr>
          <a:xfrm>
            <a:off x="1219200" y="838200"/>
            <a:ext cx="6858000" cy="830997"/>
          </a:xfrm>
          <a:prstGeom prst="rect">
            <a:avLst/>
          </a:prstGeom>
        </p:spPr>
        <p:txBody>
          <a:bodyPr wrap="square">
            <a:spAutoFit/>
          </a:bodyPr>
          <a:lstStyle/>
          <a:p>
            <a:pPr algn="just"/>
            <a:r>
              <a:rPr lang="en-SG" sz="2400" dirty="0" smtClean="0">
                <a:latin typeface="Arial" pitchFamily="34" charset="0"/>
                <a:cs typeface="Arial" pitchFamily="34" charset="0"/>
              </a:rPr>
              <a:t>Increase IFFT Length, Sampling (M times); </a:t>
            </a:r>
          </a:p>
          <a:p>
            <a:pPr algn="just"/>
            <a:r>
              <a:rPr lang="en-US" sz="2400" dirty="0" smtClean="0">
                <a:latin typeface="Arial" pitchFamily="34" charset="0"/>
                <a:cs typeface="Arial" pitchFamily="34" charset="0"/>
              </a:rPr>
              <a:t>Zero-padded in </a:t>
            </a:r>
            <a:r>
              <a:rPr lang="en-SG" sz="2400" dirty="0" smtClean="0">
                <a:latin typeface="Arial" pitchFamily="34" charset="0"/>
                <a:cs typeface="Arial" pitchFamily="34" charset="0"/>
              </a:rPr>
              <a:t>allocation Vector (NC-OFDM)</a:t>
            </a:r>
            <a:endParaRPr lang="en-US" sz="2400" dirty="0">
              <a:latin typeface="Arial" pitchFamily="34" charset="0"/>
              <a:cs typeface="Arial" pitchFamily="34" charset="0"/>
            </a:endParaRPr>
          </a:p>
        </p:txBody>
      </p:sp>
      <p:grpSp>
        <p:nvGrpSpPr>
          <p:cNvPr id="23" name="Group 44"/>
          <p:cNvGrpSpPr/>
          <p:nvPr/>
        </p:nvGrpSpPr>
        <p:grpSpPr>
          <a:xfrm>
            <a:off x="685800" y="1828800"/>
            <a:ext cx="457200" cy="457200"/>
            <a:chOff x="111456" y="1357952"/>
            <a:chExt cx="726744" cy="699448"/>
          </a:xfrm>
        </p:grpSpPr>
        <p:sp>
          <p:nvSpPr>
            <p:cNvPr id="24" name="Rounded Rectangle 23"/>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
        <p:nvSpPr>
          <p:cNvPr id="26" name="Rectangle 25"/>
          <p:cNvSpPr/>
          <p:nvPr/>
        </p:nvSpPr>
        <p:spPr>
          <a:xfrm>
            <a:off x="1219200" y="1828800"/>
            <a:ext cx="6781800" cy="461665"/>
          </a:xfrm>
          <a:prstGeom prst="rect">
            <a:avLst/>
          </a:prstGeom>
        </p:spPr>
        <p:txBody>
          <a:bodyPr wrap="square">
            <a:spAutoFit/>
          </a:bodyPr>
          <a:lstStyle/>
          <a:p>
            <a:r>
              <a:rPr lang="en-SG" sz="2400" dirty="0" smtClean="0">
                <a:latin typeface="Arial" pitchFamily="34" charset="0"/>
                <a:cs typeface="Arial" pitchFamily="34" charset="0"/>
              </a:rPr>
              <a:t>Pulse shaping is applied  with large roll-off factor</a:t>
            </a:r>
            <a:endParaRPr lang="en-US" sz="2400" dirty="0">
              <a:latin typeface="Arial" pitchFamily="34" charset="0"/>
              <a:cs typeface="Arial" pitchFamily="34" charset="0"/>
            </a:endParaRPr>
          </a:p>
        </p:txBody>
      </p:sp>
      <p:sp>
        <p:nvSpPr>
          <p:cNvPr id="27" name="Rectangle 26"/>
          <p:cNvSpPr/>
          <p:nvPr/>
        </p:nvSpPr>
        <p:spPr>
          <a:xfrm>
            <a:off x="1219200" y="2586335"/>
            <a:ext cx="7467600" cy="461665"/>
          </a:xfrm>
          <a:prstGeom prst="rect">
            <a:avLst/>
          </a:prstGeom>
        </p:spPr>
        <p:txBody>
          <a:bodyPr wrap="square">
            <a:spAutoFit/>
          </a:bodyPr>
          <a:lstStyle/>
          <a:p>
            <a:r>
              <a:rPr lang="en-SG" sz="2400" dirty="0" smtClean="0">
                <a:latin typeface="Arial" pitchFamily="34" charset="0"/>
                <a:cs typeface="Arial" pitchFamily="34" charset="0"/>
              </a:rPr>
              <a:t>L-fold inter and FIR filter remove the </a:t>
            </a:r>
            <a:r>
              <a:rPr lang="en-US" sz="2400" dirty="0" smtClean="0">
                <a:latin typeface="Arial" pitchFamily="34" charset="0"/>
                <a:cs typeface="Arial" pitchFamily="34" charset="0"/>
              </a:rPr>
              <a:t>image spectrum.</a:t>
            </a:r>
            <a:endParaRPr lang="en-US" sz="2400" dirty="0">
              <a:latin typeface="Arial" pitchFamily="34" charset="0"/>
              <a:cs typeface="Arial" pitchFamily="34" charset="0"/>
            </a:endParaRPr>
          </a:p>
        </p:txBody>
      </p:sp>
      <p:grpSp>
        <p:nvGrpSpPr>
          <p:cNvPr id="29" name="Group 44"/>
          <p:cNvGrpSpPr/>
          <p:nvPr/>
        </p:nvGrpSpPr>
        <p:grpSpPr>
          <a:xfrm>
            <a:off x="685800" y="2586335"/>
            <a:ext cx="457200" cy="457200"/>
            <a:chOff x="111456" y="1357952"/>
            <a:chExt cx="726744" cy="699448"/>
          </a:xfrm>
        </p:grpSpPr>
        <p:sp>
          <p:nvSpPr>
            <p:cNvPr id="30" name="Rounded Rectangle 2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0.google.com/images?q=tbn:ANd9GcTiB729w8Ri-eKepmxPo3WaKu4yF9GLiuq_JJjWo7RLIPW65X6V"/>
            <p:cNvPicPr>
              <a:picLocks noChangeAspect="1" noChangeArrowheads="1"/>
            </p:cNvPicPr>
            <p:nvPr/>
          </p:nvPicPr>
          <p:blipFill>
            <a:blip r:embed="rId3"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56</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4" name="Group 44"/>
          <p:cNvGrpSpPr/>
          <p:nvPr/>
        </p:nvGrpSpPr>
        <p:grpSpPr>
          <a:xfrm>
            <a:off x="533400" y="1062335"/>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0" name="Rectangle 19"/>
          <p:cNvSpPr/>
          <p:nvPr/>
        </p:nvSpPr>
        <p:spPr>
          <a:xfrm>
            <a:off x="1066800" y="1062335"/>
            <a:ext cx="8001000" cy="461665"/>
          </a:xfrm>
          <a:prstGeom prst="rect">
            <a:avLst/>
          </a:prstGeom>
        </p:spPr>
        <p:txBody>
          <a:bodyPr wrap="square">
            <a:spAutoFit/>
          </a:bodyPr>
          <a:lstStyle/>
          <a:p>
            <a:pPr algn="just"/>
            <a:r>
              <a:rPr lang="en-SG" sz="2400" dirty="0" smtClean="0">
                <a:latin typeface="Arial" pitchFamily="34" charset="0"/>
                <a:cs typeface="Arial" pitchFamily="34" charset="0"/>
              </a:rPr>
              <a:t>Configuration and Performance Evaluation for 802.11p</a:t>
            </a:r>
          </a:p>
        </p:txBody>
      </p:sp>
      <p:pic>
        <p:nvPicPr>
          <p:cNvPr id="13314" name="Picture 2"/>
          <p:cNvPicPr>
            <a:picLocks noChangeAspect="1" noChangeArrowheads="1"/>
          </p:cNvPicPr>
          <p:nvPr/>
        </p:nvPicPr>
        <p:blipFill>
          <a:blip r:embed="rId5"/>
          <a:srcRect/>
          <a:stretch>
            <a:fillRect/>
          </a:stretch>
        </p:blipFill>
        <p:spPr bwMode="auto">
          <a:xfrm>
            <a:off x="93785" y="3505201"/>
            <a:ext cx="4249615" cy="27432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6"/>
          <a:srcRect/>
          <a:stretch>
            <a:fillRect/>
          </a:stretch>
        </p:blipFill>
        <p:spPr bwMode="auto">
          <a:xfrm>
            <a:off x="4631338" y="3429000"/>
            <a:ext cx="4284062" cy="2743200"/>
          </a:xfrm>
          <a:prstGeom prst="rect">
            <a:avLst/>
          </a:prstGeom>
          <a:noFill/>
          <a:ln w="9525">
            <a:noFill/>
            <a:miter lim="800000"/>
            <a:headEnd/>
            <a:tailEnd/>
          </a:ln>
          <a:effectLst/>
        </p:spPr>
      </p:pic>
      <p:sp>
        <p:nvSpPr>
          <p:cNvPr id="17" name="Rectangle 16"/>
          <p:cNvSpPr/>
          <p:nvPr/>
        </p:nvSpPr>
        <p:spPr>
          <a:xfrm>
            <a:off x="762000" y="1752600"/>
            <a:ext cx="8305800" cy="723275"/>
          </a:xfrm>
          <a:prstGeom prst="rect">
            <a:avLst/>
          </a:prstGeom>
        </p:spPr>
        <p:txBody>
          <a:bodyPr wrap="square">
            <a:spAutoFit/>
          </a:bodyPr>
          <a:lstStyle/>
          <a:p>
            <a:pPr marL="292100" indent="-292100">
              <a:spcAft>
                <a:spcPts val="600"/>
              </a:spcAft>
              <a:buFont typeface="Wingdings" pitchFamily="2" charset="2"/>
              <a:buChar char="Ø"/>
            </a:pPr>
            <a:r>
              <a:rPr lang="en-SG" dirty="0" smtClean="0">
                <a:latin typeface="Arial" pitchFamily="34" charset="0"/>
                <a:cs typeface="Arial" pitchFamily="34" charset="0"/>
              </a:rPr>
              <a:t>Prop1:  double IFFT size (M = 2); 4-fold interpolation (L = 4); Fs=80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r>
              <a:rPr lang="en-SG" dirty="0" smtClean="0">
                <a:latin typeface="Arial" pitchFamily="34" charset="0"/>
                <a:cs typeface="Arial" pitchFamily="34" charset="0"/>
              </a:rPr>
              <a:t>	=&gt; GI usage: 500 ns for PS; 500ns for FIR and match filter; 600ns for CIR</a:t>
            </a:r>
          </a:p>
        </p:txBody>
      </p:sp>
      <p:sp>
        <p:nvSpPr>
          <p:cNvPr id="21" name="Rectangle 20"/>
          <p:cNvSpPr/>
          <p:nvPr/>
        </p:nvSpPr>
        <p:spPr>
          <a:xfrm>
            <a:off x="762000" y="2590800"/>
            <a:ext cx="8305800" cy="723275"/>
          </a:xfrm>
          <a:prstGeom prst="rect">
            <a:avLst/>
          </a:prstGeom>
        </p:spPr>
        <p:txBody>
          <a:bodyPr wrap="square">
            <a:spAutoFit/>
          </a:bodyPr>
          <a:lstStyle/>
          <a:p>
            <a:pPr marL="292100" indent="-292100" algn="just">
              <a:spcAft>
                <a:spcPts val="600"/>
              </a:spcAft>
              <a:buFont typeface="Wingdings" pitchFamily="2" charset="2"/>
              <a:buChar char="Ø"/>
            </a:pPr>
            <a:r>
              <a:rPr lang="en-SG" dirty="0" smtClean="0">
                <a:latin typeface="Arial" pitchFamily="34" charset="0"/>
                <a:cs typeface="Arial" pitchFamily="34" charset="0"/>
              </a:rPr>
              <a:t>Prop2: 4 x IFFT size (M = 4); 2-fold interpolation (L = 2); Fs=80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spcAft>
                <a:spcPts val="600"/>
              </a:spcAft>
            </a:pPr>
            <a:r>
              <a:rPr lang="en-SG" dirty="0" smtClean="0">
                <a:latin typeface="Arial" pitchFamily="34" charset="0"/>
                <a:cs typeface="Arial" pitchFamily="34" charset="0"/>
              </a:rPr>
              <a:t>	=&gt; GI usage: 500 ns for PS; 300ns for FIR and match filter; 800ns for CIR</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57</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4" name="Group 44"/>
          <p:cNvGrpSpPr/>
          <p:nvPr/>
        </p:nvGrpSpPr>
        <p:grpSpPr>
          <a:xfrm>
            <a:off x="533400" y="1062335"/>
            <a:ext cx="457200" cy="457200"/>
            <a:chOff x="111456" y="1357952"/>
            <a:chExt cx="726744" cy="699448"/>
          </a:xfrm>
        </p:grpSpPr>
        <p:sp>
          <p:nvSpPr>
            <p:cNvPr id="18" name="Rounded Rectangle 17"/>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9"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0" name="Rectangle 19"/>
          <p:cNvSpPr/>
          <p:nvPr/>
        </p:nvSpPr>
        <p:spPr>
          <a:xfrm>
            <a:off x="1066800" y="1062335"/>
            <a:ext cx="8001000" cy="461665"/>
          </a:xfrm>
          <a:prstGeom prst="rect">
            <a:avLst/>
          </a:prstGeom>
        </p:spPr>
        <p:txBody>
          <a:bodyPr wrap="square">
            <a:spAutoFit/>
          </a:bodyPr>
          <a:lstStyle/>
          <a:p>
            <a:pPr algn="just"/>
            <a:r>
              <a:rPr lang="en-SG" sz="2400" dirty="0" smtClean="0">
                <a:latin typeface="Arial" pitchFamily="34" charset="0"/>
                <a:cs typeface="Arial" pitchFamily="34" charset="0"/>
              </a:rPr>
              <a:t>Configuration and Performance Evaluation for 802.11af</a:t>
            </a:r>
          </a:p>
        </p:txBody>
      </p:sp>
      <p:sp>
        <p:nvSpPr>
          <p:cNvPr id="22" name="Rectangle 21"/>
          <p:cNvSpPr/>
          <p:nvPr/>
        </p:nvSpPr>
        <p:spPr>
          <a:xfrm>
            <a:off x="762000" y="1752600"/>
            <a:ext cx="8305800" cy="646331"/>
          </a:xfrm>
          <a:prstGeom prst="rect">
            <a:avLst/>
          </a:prstGeom>
        </p:spPr>
        <p:txBody>
          <a:bodyPr wrap="square">
            <a:spAutoFit/>
          </a:bodyPr>
          <a:lstStyle/>
          <a:p>
            <a:pPr marL="292100" indent="-292100">
              <a:buFont typeface="Wingdings" pitchFamily="2" charset="2"/>
              <a:buChar char="Ø"/>
            </a:pPr>
            <a:r>
              <a:rPr lang="en-SG" dirty="0" smtClean="0">
                <a:latin typeface="Arial" pitchFamily="34" charset="0"/>
                <a:cs typeface="Arial" pitchFamily="34" charset="0"/>
              </a:rPr>
              <a:t>BW = 6MHz:  4xIFFT size (M = 4); 2-fold interpolation (L = 2); Fs = 48 </a:t>
            </a:r>
            <a:r>
              <a:rPr lang="en-SG" dirty="0" err="1" smtClean="0">
                <a:latin typeface="Arial" pitchFamily="34" charset="0"/>
                <a:cs typeface="Arial" pitchFamily="34" charset="0"/>
              </a:rPr>
              <a:t>MHz.</a:t>
            </a:r>
            <a:endParaRPr lang="en-SG" dirty="0" smtClean="0">
              <a:latin typeface="Arial" pitchFamily="34" charset="0"/>
              <a:cs typeface="Arial" pitchFamily="34" charset="0"/>
            </a:endParaRPr>
          </a:p>
          <a:p>
            <a:pPr marL="292100" indent="-292100"/>
            <a:r>
              <a:rPr lang="en-SG" dirty="0" smtClean="0">
                <a:latin typeface="Arial" pitchFamily="34" charset="0"/>
                <a:cs typeface="Arial" pitchFamily="34" charset="0"/>
              </a:rPr>
              <a:t>	=&gt; GI usage: 3.75 ns for PS; 1.12ns for FIR and match filter; 1.13ns for CIR</a:t>
            </a:r>
          </a:p>
        </p:txBody>
      </p:sp>
      <p:pic>
        <p:nvPicPr>
          <p:cNvPr id="14338" name="Picture 2"/>
          <p:cNvPicPr>
            <a:picLocks noChangeAspect="1" noChangeArrowheads="1"/>
          </p:cNvPicPr>
          <p:nvPr/>
        </p:nvPicPr>
        <p:blipFill>
          <a:blip r:embed="rId5"/>
          <a:srcRect/>
          <a:stretch>
            <a:fillRect/>
          </a:stretch>
        </p:blipFill>
        <p:spPr bwMode="auto">
          <a:xfrm>
            <a:off x="76200" y="2895600"/>
            <a:ext cx="4513542" cy="290512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6"/>
          <a:srcRect/>
          <a:stretch>
            <a:fillRect/>
          </a:stretch>
        </p:blipFill>
        <p:spPr bwMode="auto">
          <a:xfrm>
            <a:off x="4724400" y="2899484"/>
            <a:ext cx="4229768" cy="28917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Spectrum Efficient Shaping Method</a:t>
            </a:r>
          </a:p>
        </p:txBody>
      </p:sp>
      <p:sp>
        <p:nvSpPr>
          <p:cNvPr id="9" name="Date Placeholder 8"/>
          <p:cNvSpPr>
            <a:spLocks noGrp="1"/>
          </p:cNvSpPr>
          <p:nvPr>
            <p:ph type="dt" sz="half" idx="14"/>
          </p:nvPr>
        </p:nvSpPr>
        <p:spPr/>
        <p:txBody>
          <a:bodyPr/>
          <a:lstStyle/>
          <a:p>
            <a:fld id="{39628891-E885-424E-93CE-F641840C4529}"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58</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sp>
        <p:nvSpPr>
          <p:cNvPr id="16" name="Rectangle 15"/>
          <p:cNvSpPr/>
          <p:nvPr/>
        </p:nvSpPr>
        <p:spPr>
          <a:xfrm>
            <a:off x="1066800" y="312420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Achieve spectral efficiency for reuse of TVWS in 802.11af by 32%, </a:t>
            </a:r>
            <a:endParaRPr lang="en-US" sz="2000" dirty="0">
              <a:latin typeface="Arial" pitchFamily="34" charset="0"/>
              <a:cs typeface="Arial" pitchFamily="34" charset="0"/>
            </a:endParaRPr>
          </a:p>
        </p:txBody>
      </p:sp>
      <p:sp>
        <p:nvSpPr>
          <p:cNvPr id="17" name="Rectangle 16"/>
          <p:cNvSpPr/>
          <p:nvPr/>
        </p:nvSpPr>
        <p:spPr>
          <a:xfrm>
            <a:off x="1066800" y="5010090"/>
            <a:ext cx="8001000" cy="400110"/>
          </a:xfrm>
          <a:prstGeom prst="rect">
            <a:avLst/>
          </a:prstGeom>
        </p:spPr>
        <p:txBody>
          <a:bodyPr wrap="square">
            <a:spAutoFit/>
          </a:bodyPr>
          <a:lstStyle/>
          <a:p>
            <a:r>
              <a:rPr lang="en-US" sz="2000" dirty="0" smtClean="0">
                <a:latin typeface="Arial" pitchFamily="34" charset="0"/>
                <a:cs typeface="Arial" pitchFamily="34" charset="0"/>
              </a:rPr>
              <a:t>This work is reported in </a:t>
            </a:r>
            <a:r>
              <a:rPr lang="en-US" sz="2000" i="1" dirty="0" smtClean="0">
                <a:latin typeface="Arial" pitchFamily="34" charset="0"/>
                <a:cs typeface="Arial" pitchFamily="34" charset="0"/>
              </a:rPr>
              <a:t>VTC 2014 </a:t>
            </a:r>
            <a:r>
              <a:rPr lang="en-US" sz="2000" dirty="0" smtClean="0">
                <a:latin typeface="Arial" pitchFamily="34" charset="0"/>
                <a:cs typeface="Arial" pitchFamily="34" charset="0"/>
              </a:rPr>
              <a:t>and extended for </a:t>
            </a:r>
            <a:r>
              <a:rPr lang="en-US" sz="2000" i="1" dirty="0" smtClean="0">
                <a:latin typeface="Arial" pitchFamily="34" charset="0"/>
                <a:cs typeface="Arial" pitchFamily="34" charset="0"/>
              </a:rPr>
              <a:t>DSP journal</a:t>
            </a:r>
            <a:endParaRPr lang="en-US" sz="2000" dirty="0">
              <a:latin typeface="Arial" pitchFamily="34" charset="0"/>
              <a:cs typeface="Arial" pitchFamily="34" charset="0"/>
            </a:endParaRPr>
          </a:p>
        </p:txBody>
      </p:sp>
      <p:sp>
        <p:nvSpPr>
          <p:cNvPr id="21" name="Rectangle 20"/>
          <p:cNvSpPr/>
          <p:nvPr/>
        </p:nvSpPr>
        <p:spPr>
          <a:xfrm>
            <a:off x="1066800" y="1428690"/>
            <a:ext cx="8077200" cy="400110"/>
          </a:xfrm>
          <a:prstGeom prst="rect">
            <a:avLst/>
          </a:prstGeom>
        </p:spPr>
        <p:txBody>
          <a:bodyPr wrap="square">
            <a:spAutoFit/>
          </a:bodyPr>
          <a:lstStyle/>
          <a:p>
            <a:pPr algn="just"/>
            <a:r>
              <a:rPr lang="en-SG" sz="2000" dirty="0" smtClean="0">
                <a:latin typeface="Arial" pitchFamily="34" charset="0"/>
                <a:cs typeface="Arial" pitchFamily="34" charset="0"/>
              </a:rPr>
              <a:t>CR architecture for shaping spectral leakage at baseband </a:t>
            </a:r>
            <a:endParaRPr lang="en-US" sz="2000" dirty="0">
              <a:latin typeface="Arial" pitchFamily="34" charset="0"/>
              <a:cs typeface="Arial" pitchFamily="34" charset="0"/>
            </a:endParaRPr>
          </a:p>
        </p:txBody>
      </p:sp>
      <p:grpSp>
        <p:nvGrpSpPr>
          <p:cNvPr id="23" name="Group 22"/>
          <p:cNvGrpSpPr/>
          <p:nvPr/>
        </p:nvGrpSpPr>
        <p:grpSpPr>
          <a:xfrm>
            <a:off x="457200" y="4933890"/>
            <a:ext cx="457200" cy="457200"/>
            <a:chOff x="152400" y="5181600"/>
            <a:chExt cx="381000" cy="381000"/>
          </a:xfrm>
        </p:grpSpPr>
        <p:sp>
          <p:nvSpPr>
            <p:cNvPr id="24" name="Rounded Rectangle 23"/>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6" descr="http://t2.gstatic.com/images?q=tbn:ANd9GcSSPZqFowHV7AlqjqzpVucv8b2YaTKgn7qE9kl8MNeWgsIiWJQPqg"/>
            <p:cNvPicPr>
              <a:picLocks noChangeAspect="1" noChangeArrowheads="1"/>
            </p:cNvPicPr>
            <p:nvPr/>
          </p:nvPicPr>
          <p:blipFill>
            <a:blip r:embed="rId3"/>
            <a:srcRect/>
            <a:stretch>
              <a:fillRect/>
            </a:stretch>
          </p:blipFill>
          <p:spPr bwMode="auto">
            <a:xfrm>
              <a:off x="193675" y="5219700"/>
              <a:ext cx="304800" cy="304800"/>
            </a:xfrm>
            <a:prstGeom prst="rect">
              <a:avLst/>
            </a:prstGeom>
            <a:noFill/>
          </p:spPr>
        </p:pic>
      </p:grpSp>
      <p:grpSp>
        <p:nvGrpSpPr>
          <p:cNvPr id="26" name="Group 25"/>
          <p:cNvGrpSpPr/>
          <p:nvPr/>
        </p:nvGrpSpPr>
        <p:grpSpPr>
          <a:xfrm>
            <a:off x="457200" y="3067110"/>
            <a:ext cx="457200" cy="457200"/>
            <a:chOff x="838200" y="990600"/>
            <a:chExt cx="609600" cy="609600"/>
          </a:xfrm>
        </p:grpSpPr>
        <p:sp>
          <p:nvSpPr>
            <p:cNvPr id="27" name="Rounded Rectangle 2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29" name="Group 28"/>
          <p:cNvGrpSpPr/>
          <p:nvPr/>
        </p:nvGrpSpPr>
        <p:grpSpPr>
          <a:xfrm>
            <a:off x="457200" y="1371600"/>
            <a:ext cx="457200" cy="457200"/>
            <a:chOff x="838200" y="990600"/>
            <a:chExt cx="609600" cy="609600"/>
          </a:xfrm>
        </p:grpSpPr>
        <p:sp>
          <p:nvSpPr>
            <p:cNvPr id="30" name="Rounded Rectangle 2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32" name="Rectangle 31"/>
          <p:cNvSpPr/>
          <p:nvPr/>
        </p:nvSpPr>
        <p:spPr>
          <a:xfrm>
            <a:off x="1066800" y="228600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Meet stringent SEMs of 802.11p, 802.11af</a:t>
            </a:r>
            <a:endParaRPr lang="en-US" sz="2000" dirty="0">
              <a:latin typeface="Arial" pitchFamily="34" charset="0"/>
              <a:cs typeface="Arial" pitchFamily="34" charset="0"/>
            </a:endParaRPr>
          </a:p>
        </p:txBody>
      </p:sp>
      <p:grpSp>
        <p:nvGrpSpPr>
          <p:cNvPr id="33" name="Group 32"/>
          <p:cNvGrpSpPr/>
          <p:nvPr/>
        </p:nvGrpSpPr>
        <p:grpSpPr>
          <a:xfrm>
            <a:off x="457200" y="2228910"/>
            <a:ext cx="457200" cy="457200"/>
            <a:chOff x="838200" y="990600"/>
            <a:chExt cx="609600" cy="609600"/>
          </a:xfrm>
        </p:grpSpPr>
        <p:sp>
          <p:nvSpPr>
            <p:cNvPr id="34" name="Rounded Rectangle 3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
        <p:nvSpPr>
          <p:cNvPr id="36" name="Rectangle 35"/>
          <p:cNvSpPr/>
          <p:nvPr/>
        </p:nvSpPr>
        <p:spPr>
          <a:xfrm>
            <a:off x="1066800" y="3864114"/>
            <a:ext cx="8001000" cy="707886"/>
          </a:xfrm>
          <a:prstGeom prst="rect">
            <a:avLst/>
          </a:prstGeom>
        </p:spPr>
        <p:txBody>
          <a:bodyPr wrap="square">
            <a:spAutoFit/>
          </a:bodyPr>
          <a:lstStyle/>
          <a:p>
            <a:pPr algn="just"/>
            <a:r>
              <a:rPr lang="en-SG" sz="2000" dirty="0" smtClean="0">
                <a:latin typeface="Arial" pitchFamily="34" charset="0"/>
                <a:cs typeface="Arial" pitchFamily="34" charset="0"/>
              </a:rPr>
              <a:t>Ability to adaptively change the degree of spectral leakage filtering in response to transmission power</a:t>
            </a:r>
            <a:endParaRPr lang="en-US" sz="2000" dirty="0">
              <a:latin typeface="Arial" pitchFamily="34" charset="0"/>
              <a:cs typeface="Arial" pitchFamily="34" charset="0"/>
            </a:endParaRPr>
          </a:p>
        </p:txBody>
      </p:sp>
      <p:grpSp>
        <p:nvGrpSpPr>
          <p:cNvPr id="37" name="Group 36"/>
          <p:cNvGrpSpPr/>
          <p:nvPr/>
        </p:nvGrpSpPr>
        <p:grpSpPr>
          <a:xfrm>
            <a:off x="457200" y="3962400"/>
            <a:ext cx="457200" cy="457200"/>
            <a:chOff x="838200" y="990600"/>
            <a:chExt cx="609600" cy="609600"/>
          </a:xfrm>
        </p:grpSpPr>
        <p:sp>
          <p:nvSpPr>
            <p:cNvPr id="38" name="Rounded Rectangle 37"/>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grpSp>
        <p:nvGrpSpPr>
          <p:cNvPr id="40" name="Group 39"/>
          <p:cNvGrpSpPr/>
          <p:nvPr/>
        </p:nvGrpSpPr>
        <p:grpSpPr>
          <a:xfrm>
            <a:off x="152400" y="152400"/>
            <a:ext cx="457200" cy="457200"/>
            <a:chOff x="838200" y="990600"/>
            <a:chExt cx="609600" cy="609600"/>
          </a:xfrm>
        </p:grpSpPr>
        <p:sp>
          <p:nvSpPr>
            <p:cNvPr id="41" name="Rounded Rectangle 40"/>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2" name="Picture 4" descr="http://t1.gstatic.com/images?q=tbn:ANd9GcS4S5APMXda-jyCcHPFZV4itB0vXfgN48sR0DXv26QESCGtx2Kp6Q"/>
            <p:cNvPicPr>
              <a:picLocks noChangeAspect="1" noChangeArrowheads="1"/>
            </p:cNvPicPr>
            <p:nvPr/>
          </p:nvPicPr>
          <p:blipFill>
            <a:blip r:embed="rId4"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4801" y="2514600"/>
            <a:ext cx="8839200" cy="1200329"/>
          </a:xfrm>
          <a:prstGeom prst="rect">
            <a:avLst/>
          </a:prstGeom>
        </p:spPr>
        <p:txBody>
          <a:bodyPr wrap="square">
            <a:spAutoFit/>
          </a:bodyPr>
          <a:lstStyle/>
          <a:p>
            <a:r>
              <a:rPr lang="en-US" sz="3600" b="1" dirty="0" smtClean="0"/>
              <a:t>Research Contribution on</a:t>
            </a:r>
            <a:r>
              <a:rPr lang="en-US" sz="3600" b="1" i="1" dirty="0" smtClean="0"/>
              <a:t> </a:t>
            </a:r>
          </a:p>
          <a:p>
            <a:r>
              <a:rPr lang="en-US" sz="3600" b="1" i="1" dirty="0" smtClean="0"/>
              <a:t>		Architecture for Multi-Standard CRs</a:t>
            </a:r>
          </a:p>
        </p:txBody>
      </p:sp>
      <p:sp>
        <p:nvSpPr>
          <p:cNvPr id="37" name="Date Placeholder 36"/>
          <p:cNvSpPr>
            <a:spLocks noGrp="1"/>
          </p:cNvSpPr>
          <p:nvPr>
            <p:ph type="dt" sz="half" idx="14"/>
          </p:nvPr>
        </p:nvSpPr>
        <p:spPr/>
        <p:txBody>
          <a:bodyPr/>
          <a:lstStyle/>
          <a:p>
            <a:fld id="{C1E08A08-B0FF-4920-A982-987BB89BC781}" type="datetime4">
              <a:rPr lang="en-US" smtClean="0"/>
              <a:pPr/>
              <a:t>September 28, 2015</a:t>
            </a:fld>
            <a:endParaRPr lang="en-US" dirty="0"/>
          </a:p>
        </p:txBody>
      </p:sp>
      <p:sp>
        <p:nvSpPr>
          <p:cNvPr id="38" name="Slide Number Placeholder 37"/>
          <p:cNvSpPr>
            <a:spLocks noGrp="1"/>
          </p:cNvSpPr>
          <p:nvPr>
            <p:ph type="sldNum" sz="quarter" idx="15"/>
          </p:nvPr>
        </p:nvSpPr>
        <p:spPr/>
        <p:txBody>
          <a:bodyPr/>
          <a:lstStyle/>
          <a:p>
            <a:fld id="{8602B8DB-2F9B-4747-B883-1E2ED0C5C15F}" type="slidenum">
              <a:rPr lang="en-US" smtClean="0"/>
              <a:pPr/>
              <a:t>59</a:t>
            </a:fld>
            <a:endParaRPr lang="en-US"/>
          </a:p>
        </p:txBody>
      </p:sp>
      <p:sp>
        <p:nvSpPr>
          <p:cNvPr id="39" name="Footer Placeholder 38"/>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pic>
        <p:nvPicPr>
          <p:cNvPr id="1026" name="Picture 2"/>
          <p:cNvPicPr>
            <a:picLocks noChangeAspect="1" noChangeArrowheads="1"/>
          </p:cNvPicPr>
          <p:nvPr/>
        </p:nvPicPr>
        <p:blipFill>
          <a:blip r:embed="rId3"/>
          <a:srcRect/>
          <a:stretch>
            <a:fillRect/>
          </a:stretch>
        </p:blipFill>
        <p:spPr bwMode="auto">
          <a:xfrm>
            <a:off x="1600200" y="1934862"/>
            <a:ext cx="5943600" cy="4161138"/>
          </a:xfrm>
          <a:prstGeom prst="rect">
            <a:avLst/>
          </a:prstGeom>
          <a:noFill/>
          <a:ln w="9525">
            <a:noFill/>
            <a:miter lim="800000"/>
            <a:headEnd/>
            <a:tailEnd/>
          </a:ln>
          <a:effectLst/>
        </p:spPr>
      </p:pic>
      <p:sp>
        <p:nvSpPr>
          <p:cNvPr id="9" name="Rectangle 8"/>
          <p:cNvSpPr/>
          <p:nvPr/>
        </p:nvSpPr>
        <p:spPr>
          <a:xfrm>
            <a:off x="152400" y="6123801"/>
            <a:ext cx="8915400" cy="276999"/>
          </a:xfrm>
          <a:prstGeom prst="rect">
            <a:avLst/>
          </a:prstGeom>
        </p:spPr>
        <p:txBody>
          <a:bodyPr wrap="square">
            <a:spAutoFit/>
          </a:bodyPr>
          <a:lstStyle/>
          <a:p>
            <a:r>
              <a:rPr lang="en-US" sz="1200" i="1" dirty="0" smtClean="0"/>
              <a:t>Source: </a:t>
            </a:r>
            <a:r>
              <a:rPr lang="en-US" sz="1200" i="1" dirty="0" err="1" smtClean="0"/>
              <a:t>Mahmoud</a:t>
            </a:r>
            <a:r>
              <a:rPr lang="en-US" sz="1200" i="1" dirty="0" smtClean="0"/>
              <a:t> et. al., OFDM for Cognitive Radio: Merits and Challenges, IEEE Wireless Communication, </a:t>
            </a:r>
            <a:r>
              <a:rPr lang="en-US" sz="1200" dirty="0" smtClean="0"/>
              <a:t>vol.16, no.2, pp.6-15, April 2009.</a:t>
            </a:r>
            <a:r>
              <a:rPr lang="en-US" sz="1200" i="1" dirty="0" smtClean="0"/>
              <a:t>  </a:t>
            </a:r>
            <a:endParaRPr lang="en-US" sz="1200" i="1" dirty="0"/>
          </a:p>
        </p:txBody>
      </p:sp>
      <p:sp>
        <p:nvSpPr>
          <p:cNvPr id="10" name="Rectangle 9"/>
          <p:cNvSpPr/>
          <p:nvPr/>
        </p:nvSpPr>
        <p:spPr>
          <a:xfrm>
            <a:off x="1295400" y="1143000"/>
            <a:ext cx="7239000" cy="707886"/>
          </a:xfrm>
          <a:prstGeom prst="rect">
            <a:avLst/>
          </a:prstGeom>
        </p:spPr>
        <p:txBody>
          <a:bodyPr wrap="square">
            <a:spAutoFit/>
          </a:bodyPr>
          <a:lstStyle/>
          <a:p>
            <a:pPr marL="342900" indent="-342900" algn="just">
              <a:buFont typeface="Wingdings" pitchFamily="2" charset="2"/>
              <a:buChar char="Ø"/>
              <a:tabLst>
                <a:tab pos="231775" algn="l"/>
              </a:tabLst>
            </a:pPr>
            <a:r>
              <a:rPr lang="en-US" sz="2000" dirty="0" smtClean="0">
                <a:latin typeface="Arial" pitchFamily="34" charset="0"/>
                <a:cs typeface="Arial" pitchFamily="34" charset="0"/>
              </a:rPr>
              <a:t>Our research focuses on low power physical layer for Multi-Standard CRs for high performance and flexibility.</a:t>
            </a:r>
          </a:p>
        </p:txBody>
      </p:sp>
      <p:sp>
        <p:nvSpPr>
          <p:cNvPr id="12" name="TextBox 11"/>
          <p:cNvSpPr txBox="1"/>
          <p:nvPr/>
        </p:nvSpPr>
        <p:spPr>
          <a:xfrm>
            <a:off x="3200400" y="1905000"/>
            <a:ext cx="1752600" cy="369332"/>
          </a:xfrm>
          <a:prstGeom prst="rect">
            <a:avLst/>
          </a:prstGeom>
          <a:solidFill>
            <a:srgbClr val="92D050"/>
          </a:solidFill>
        </p:spPr>
        <p:txBody>
          <a:bodyPr wrap="square" rtlCol="0">
            <a:spAutoFit/>
          </a:bodyPr>
          <a:lstStyle/>
          <a:p>
            <a:r>
              <a:rPr lang="en-US" b="1" dirty="0" smtClean="0">
                <a:solidFill>
                  <a:srgbClr val="FF0000"/>
                </a:solidFill>
              </a:rPr>
              <a:t>PHYSICAL LAYER</a:t>
            </a:r>
            <a:endParaRPr lang="en-US" b="1" dirty="0">
              <a:solidFill>
                <a:srgbClr val="FF0000"/>
              </a:solidFill>
            </a:endParaRPr>
          </a:p>
        </p:txBody>
      </p:sp>
      <p:sp>
        <p:nvSpPr>
          <p:cNvPr id="17" name="Date Placeholder 16"/>
          <p:cNvSpPr>
            <a:spLocks noGrp="1"/>
          </p:cNvSpPr>
          <p:nvPr>
            <p:ph type="dt" sz="half" idx="14"/>
          </p:nvPr>
        </p:nvSpPr>
        <p:spPr/>
        <p:txBody>
          <a:bodyPr/>
          <a:lstStyle/>
          <a:p>
            <a:fld id="{A4AF826B-8771-406F-8B00-87EF8E158D38}" type="datetime4">
              <a:rPr lang="en-US" smtClean="0"/>
              <a:pPr/>
              <a:t>September 28,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6</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23"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Objective:</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60</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12" name="Group 11"/>
          <p:cNvGrpSpPr/>
          <p:nvPr/>
        </p:nvGrpSpPr>
        <p:grpSpPr>
          <a:xfrm>
            <a:off x="152400" y="152400"/>
            <a:ext cx="457200" cy="457200"/>
            <a:chOff x="838200" y="1752600"/>
            <a:chExt cx="838200" cy="838200"/>
          </a:xfrm>
        </p:grpSpPr>
        <p:sp>
          <p:nvSpPr>
            <p:cNvPr id="13" name="Rounded Rectangle 12"/>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3.google.com/images?q=tbn:ANd9GcR1kBw_Fy0wI96TD5oP7HapAKYipGkutRsCudrzWbOivnZB4-8bjA"/>
            <p:cNvPicPr>
              <a:picLocks noChangeAspect="1" noChangeArrowheads="1"/>
            </p:cNvPicPr>
            <p:nvPr/>
          </p:nvPicPr>
          <p:blipFill>
            <a:blip r:embed="rId3" cstate="print"/>
            <a:srcRect/>
            <a:stretch>
              <a:fillRect/>
            </a:stretch>
          </p:blipFill>
          <p:spPr bwMode="auto">
            <a:xfrm>
              <a:off x="990600" y="1905000"/>
              <a:ext cx="533400" cy="565208"/>
            </a:xfrm>
            <a:prstGeom prst="rect">
              <a:avLst/>
            </a:prstGeom>
            <a:noFill/>
          </p:spPr>
        </p:pic>
      </p:grpSp>
      <p:grpSp>
        <p:nvGrpSpPr>
          <p:cNvPr id="15" name="Group 44"/>
          <p:cNvGrpSpPr/>
          <p:nvPr/>
        </p:nvGrpSpPr>
        <p:grpSpPr>
          <a:xfrm>
            <a:off x="609600" y="1519535"/>
            <a:ext cx="457200" cy="457200"/>
            <a:chOff x="111456" y="1357952"/>
            <a:chExt cx="726744" cy="699448"/>
          </a:xfrm>
        </p:grpSpPr>
        <p:sp>
          <p:nvSpPr>
            <p:cNvPr id="16" name="Rounded Rectangle 15"/>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18" name="Rectangle 17"/>
          <p:cNvSpPr/>
          <p:nvPr/>
        </p:nvSpPr>
        <p:spPr>
          <a:xfrm>
            <a:off x="1143000" y="1581090"/>
            <a:ext cx="7848600" cy="400110"/>
          </a:xfrm>
          <a:prstGeom prst="rect">
            <a:avLst/>
          </a:prstGeom>
        </p:spPr>
        <p:txBody>
          <a:bodyPr wrap="square">
            <a:spAutoFit/>
          </a:bodyPr>
          <a:lstStyle/>
          <a:p>
            <a:pPr algn="just"/>
            <a:r>
              <a:rPr lang="en-SG" sz="2000" dirty="0" smtClean="0">
                <a:latin typeface="Arial" pitchFamily="34" charset="0"/>
                <a:cs typeface="Arial" pitchFamily="34" charset="0"/>
              </a:rPr>
              <a:t>MSCR for the demand: higher bandwidth, efficient spectrum usage</a:t>
            </a:r>
            <a:endParaRPr lang="en-US" sz="2000" dirty="0">
              <a:latin typeface="Arial" pitchFamily="34" charset="0"/>
              <a:cs typeface="Arial" pitchFamily="34" charset="0"/>
            </a:endParaRPr>
          </a:p>
        </p:txBody>
      </p:sp>
      <p:grpSp>
        <p:nvGrpSpPr>
          <p:cNvPr id="19" name="Group 44"/>
          <p:cNvGrpSpPr/>
          <p:nvPr/>
        </p:nvGrpSpPr>
        <p:grpSpPr>
          <a:xfrm>
            <a:off x="609600" y="2510135"/>
            <a:ext cx="457200" cy="457200"/>
            <a:chOff x="111456" y="1357952"/>
            <a:chExt cx="726744" cy="699448"/>
          </a:xfrm>
        </p:grpSpPr>
        <p:sp>
          <p:nvSpPr>
            <p:cNvPr id="20" name="Rounded Rectangle 19"/>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2" name="Rectangle 21"/>
          <p:cNvSpPr/>
          <p:nvPr/>
        </p:nvSpPr>
        <p:spPr>
          <a:xfrm>
            <a:off x="1143000" y="2514600"/>
            <a:ext cx="7848600" cy="400110"/>
          </a:xfrm>
          <a:prstGeom prst="rect">
            <a:avLst/>
          </a:prstGeom>
        </p:spPr>
        <p:txBody>
          <a:bodyPr wrap="square">
            <a:spAutoFit/>
          </a:bodyPr>
          <a:lstStyle/>
          <a:p>
            <a:pPr algn="just"/>
            <a:r>
              <a:rPr lang="en-SG" sz="2000" dirty="0" smtClean="0">
                <a:latin typeface="Arial" pitchFamily="34" charset="0"/>
                <a:cs typeface="Arial" pitchFamily="34" charset="0"/>
              </a:rPr>
              <a:t>FPGAs: ideal platform for flexibility, performance, and efficiency.</a:t>
            </a:r>
            <a:endParaRPr lang="en-US" sz="2000" dirty="0">
              <a:latin typeface="Arial" pitchFamily="34" charset="0"/>
              <a:cs typeface="Arial" pitchFamily="34" charset="0"/>
            </a:endParaRPr>
          </a:p>
        </p:txBody>
      </p:sp>
      <p:sp>
        <p:nvSpPr>
          <p:cNvPr id="23" name="Rectangle 22"/>
          <p:cNvSpPr/>
          <p:nvPr/>
        </p:nvSpPr>
        <p:spPr>
          <a:xfrm>
            <a:off x="1143000" y="4397514"/>
            <a:ext cx="7772400" cy="707886"/>
          </a:xfrm>
          <a:prstGeom prst="rect">
            <a:avLst/>
          </a:prstGeom>
        </p:spPr>
        <p:txBody>
          <a:bodyPr wrap="square">
            <a:spAutoFit/>
          </a:bodyPr>
          <a:lstStyle/>
          <a:p>
            <a:pPr algn="just"/>
            <a:r>
              <a:rPr lang="en-SG" sz="2000" dirty="0" smtClean="0">
                <a:latin typeface="Arial" pitchFamily="34" charset="0"/>
                <a:cs typeface="Arial" pitchFamily="34" charset="0"/>
              </a:rPr>
              <a:t>Combining partial reconfiguration (PR) with parameterised modules offers flexibility while minimising reconfiguration time.</a:t>
            </a:r>
            <a:endParaRPr lang="en-US" sz="2000" dirty="0">
              <a:latin typeface="Arial" pitchFamily="34" charset="0"/>
              <a:cs typeface="Arial" pitchFamily="34" charset="0"/>
            </a:endParaRPr>
          </a:p>
        </p:txBody>
      </p:sp>
      <p:grpSp>
        <p:nvGrpSpPr>
          <p:cNvPr id="24" name="Group 44"/>
          <p:cNvGrpSpPr/>
          <p:nvPr/>
        </p:nvGrpSpPr>
        <p:grpSpPr>
          <a:xfrm>
            <a:off x="609600" y="4510445"/>
            <a:ext cx="457200" cy="457200"/>
            <a:chOff x="111456" y="1357952"/>
            <a:chExt cx="726744" cy="699448"/>
          </a:xfrm>
        </p:grpSpPr>
        <p:sp>
          <p:nvSpPr>
            <p:cNvPr id="25" name="Rounded Rectangle 2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
        <p:nvSpPr>
          <p:cNvPr id="27" name="Rectangle 26"/>
          <p:cNvSpPr/>
          <p:nvPr/>
        </p:nvSpPr>
        <p:spPr>
          <a:xfrm>
            <a:off x="1143000" y="3581400"/>
            <a:ext cx="7772400" cy="400110"/>
          </a:xfrm>
          <a:prstGeom prst="rect">
            <a:avLst/>
          </a:prstGeom>
        </p:spPr>
        <p:txBody>
          <a:bodyPr wrap="square">
            <a:spAutoFit/>
          </a:bodyPr>
          <a:lstStyle/>
          <a:p>
            <a:r>
              <a:rPr lang="en-SG" sz="2000" dirty="0" smtClean="0">
                <a:latin typeface="Arial" pitchFamily="34" charset="0"/>
                <a:cs typeface="Arial" pitchFamily="34" charset="0"/>
              </a:rPr>
              <a:t>The reconfiguration is required to operate fast enough </a:t>
            </a:r>
            <a:endParaRPr lang="en-US" sz="2000" dirty="0">
              <a:latin typeface="Arial" pitchFamily="34" charset="0"/>
              <a:cs typeface="Arial" pitchFamily="34" charset="0"/>
            </a:endParaRPr>
          </a:p>
        </p:txBody>
      </p:sp>
      <p:grpSp>
        <p:nvGrpSpPr>
          <p:cNvPr id="28" name="Group 44"/>
          <p:cNvGrpSpPr/>
          <p:nvPr/>
        </p:nvGrpSpPr>
        <p:grpSpPr>
          <a:xfrm>
            <a:off x="609600" y="3505200"/>
            <a:ext cx="457200" cy="457200"/>
            <a:chOff x="111456" y="1357952"/>
            <a:chExt cx="726744" cy="699448"/>
          </a:xfrm>
        </p:grpSpPr>
        <p:sp>
          <p:nvSpPr>
            <p:cNvPr id="29" name="Rounded Rectangle 28"/>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2" descr="https://encrypted-tbn0.google.com/images?q=tbn:ANd9GcTiB729w8Ri-eKepmxPo3WaKu4yF9GLiuq_JJjWo7RLIPW65X6V"/>
            <p:cNvPicPr>
              <a:picLocks noChangeAspect="1" noChangeArrowheads="1"/>
            </p:cNvPicPr>
            <p:nvPr/>
          </p:nvPicPr>
          <p:blipFill>
            <a:blip r:embed="rId4" cstate="print"/>
            <a:srcRect/>
            <a:stretch>
              <a:fillRect/>
            </a:stretch>
          </p:blipFill>
          <p:spPr bwMode="auto">
            <a:xfrm>
              <a:off x="174008" y="1483056"/>
              <a:ext cx="610385" cy="457200"/>
            </a:xfrm>
            <a:prstGeom prst="rect">
              <a:avLst/>
            </a:prstGeom>
            <a:noFill/>
          </p:spPr>
        </p:pic>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61</a:t>
            </a:fld>
            <a:endParaRPr lang="en-US"/>
          </a:p>
        </p:txBody>
      </p:sp>
      <p:sp>
        <p:nvSpPr>
          <p:cNvPr id="11" name="Footer Placeholder 10"/>
          <p:cNvSpPr>
            <a:spLocks noGrp="1"/>
          </p:cNvSpPr>
          <p:nvPr>
            <p:ph type="ftr" sz="quarter" idx="16"/>
          </p:nvPr>
        </p:nvSpPr>
        <p:spPr/>
        <p:txBody>
          <a:bodyPr/>
          <a:lstStyle/>
          <a:p>
            <a:r>
              <a:rPr lang="en-US" dirty="0" smtClean="0"/>
              <a:t>Techniques for Multi-Standard Cognitive Radios on FPGAs</a:t>
            </a:r>
            <a:endParaRPr lang="en-US" dirty="0"/>
          </a:p>
        </p:txBody>
      </p:sp>
      <p:grpSp>
        <p:nvGrpSpPr>
          <p:cNvPr id="12" name="Group 11"/>
          <p:cNvGrpSpPr/>
          <p:nvPr/>
        </p:nvGrpSpPr>
        <p:grpSpPr>
          <a:xfrm>
            <a:off x="152400" y="152400"/>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pic>
        <p:nvPicPr>
          <p:cNvPr id="15362" name="Picture 2"/>
          <p:cNvPicPr>
            <a:picLocks noChangeAspect="1" noChangeArrowheads="1"/>
          </p:cNvPicPr>
          <p:nvPr/>
        </p:nvPicPr>
        <p:blipFill>
          <a:blip r:embed="rId4"/>
          <a:srcRect/>
          <a:stretch>
            <a:fillRect/>
          </a:stretch>
        </p:blipFill>
        <p:spPr bwMode="auto">
          <a:xfrm>
            <a:off x="4343400" y="3962400"/>
            <a:ext cx="4800600" cy="2352675"/>
          </a:xfrm>
          <a:prstGeom prst="rect">
            <a:avLst/>
          </a:prstGeom>
          <a:noFill/>
          <a:ln w="9525">
            <a:noFill/>
            <a:miter lim="800000"/>
            <a:headEnd/>
            <a:tailEnd/>
          </a:ln>
          <a:effectLst/>
        </p:spPr>
      </p:pic>
      <p:pic>
        <p:nvPicPr>
          <p:cNvPr id="15364" name="Picture 4"/>
          <p:cNvPicPr>
            <a:picLocks noChangeAspect="1" noChangeArrowheads="1"/>
          </p:cNvPicPr>
          <p:nvPr/>
        </p:nvPicPr>
        <p:blipFill>
          <a:blip r:embed="rId5"/>
          <a:srcRect/>
          <a:stretch>
            <a:fillRect/>
          </a:stretch>
        </p:blipFill>
        <p:spPr bwMode="auto">
          <a:xfrm>
            <a:off x="1295400" y="769036"/>
            <a:ext cx="6400800" cy="3040964"/>
          </a:xfrm>
          <a:prstGeom prst="rect">
            <a:avLst/>
          </a:prstGeom>
          <a:noFill/>
          <a:ln w="9525">
            <a:noFill/>
            <a:miter lim="800000"/>
            <a:headEnd/>
            <a:tailEnd/>
          </a:ln>
          <a:effectLst/>
        </p:spPr>
      </p:pic>
      <p:sp>
        <p:nvSpPr>
          <p:cNvPr id="17" name="Rectangle 16"/>
          <p:cNvSpPr/>
          <p:nvPr/>
        </p:nvSpPr>
        <p:spPr>
          <a:xfrm>
            <a:off x="76200" y="3962400"/>
            <a:ext cx="3866764"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Control plane and Data plane</a:t>
            </a:r>
            <a:endParaRPr lang="en-US" sz="2000" dirty="0">
              <a:latin typeface="Arial" pitchFamily="34" charset="0"/>
              <a:cs typeface="Arial" pitchFamily="34" charset="0"/>
            </a:endParaRPr>
          </a:p>
        </p:txBody>
      </p:sp>
      <p:sp>
        <p:nvSpPr>
          <p:cNvPr id="18" name="Rectangle 17"/>
          <p:cNvSpPr/>
          <p:nvPr/>
        </p:nvSpPr>
        <p:spPr>
          <a:xfrm>
            <a:off x="76200" y="4476690"/>
            <a:ext cx="3711401"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Transmitter / Receiver sides</a:t>
            </a:r>
            <a:endParaRPr lang="en-US" sz="2000" dirty="0">
              <a:latin typeface="Arial" pitchFamily="34" charset="0"/>
              <a:cs typeface="Arial" pitchFamily="34" charset="0"/>
            </a:endParaRPr>
          </a:p>
        </p:txBody>
      </p:sp>
      <p:sp>
        <p:nvSpPr>
          <p:cNvPr id="19" name="Rectangle 18"/>
          <p:cNvSpPr/>
          <p:nvPr/>
        </p:nvSpPr>
        <p:spPr>
          <a:xfrm>
            <a:off x="76200" y="4953000"/>
            <a:ext cx="2738250" cy="400110"/>
          </a:xfrm>
          <a:prstGeom prst="rect">
            <a:avLst/>
          </a:prstGeom>
        </p:spPr>
        <p:txBody>
          <a:bodyPr wrap="none">
            <a:spAutoFit/>
          </a:bodyPr>
          <a:lstStyle/>
          <a:p>
            <a:pPr marL="342900" indent="-342900">
              <a:buFont typeface="Wingdings" pitchFamily="2" charset="2"/>
              <a:buChar char="Ø"/>
            </a:pPr>
            <a:r>
              <a:rPr lang="en-SG" sz="2000" dirty="0" smtClean="0">
                <a:latin typeface="Arial" pitchFamily="34" charset="0"/>
                <a:cs typeface="Arial" pitchFamily="34" charset="0"/>
              </a:rPr>
              <a:t>Stream processing.</a:t>
            </a:r>
            <a:endParaRPr lang="en-US" sz="2000" dirty="0">
              <a:latin typeface="Arial" pitchFamily="34" charset="0"/>
              <a:cs typeface="Arial" pitchFamily="34" charset="0"/>
            </a:endParaRPr>
          </a:p>
        </p:txBody>
      </p:sp>
      <p:sp>
        <p:nvSpPr>
          <p:cNvPr id="20" name="Rectangle 19"/>
          <p:cNvSpPr/>
          <p:nvPr/>
        </p:nvSpPr>
        <p:spPr>
          <a:xfrm>
            <a:off x="76200" y="5562600"/>
            <a:ext cx="4267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Flexibility of switching baseband</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62</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4114800"/>
            <a:chExt cx="838200" cy="838200"/>
          </a:xfrm>
        </p:grpSpPr>
        <p:sp>
          <p:nvSpPr>
            <p:cNvPr id="15" name="Rounded Rectangle 14"/>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12" name="Rectangle 11"/>
          <p:cNvSpPr/>
          <p:nvPr/>
        </p:nvSpPr>
        <p:spPr>
          <a:xfrm>
            <a:off x="1219200" y="4038600"/>
            <a:ext cx="7543800" cy="400110"/>
          </a:xfrm>
          <a:prstGeom prst="rect">
            <a:avLst/>
          </a:prstGeom>
        </p:spPr>
        <p:txBody>
          <a:bodyPr wrap="square">
            <a:spAutoFit/>
          </a:bodyPr>
          <a:lstStyle/>
          <a:p>
            <a:r>
              <a:rPr lang="en-SG" sz="2000" dirty="0" smtClean="0">
                <a:latin typeface="Arial" pitchFamily="34" charset="0"/>
                <a:cs typeface="Arial" pitchFamily="34" charset="0"/>
              </a:rPr>
              <a:t>Focus on the baseband adaptation to avoids long </a:t>
            </a:r>
            <a:r>
              <a:rPr lang="en-SG" sz="2000" dirty="0" err="1" smtClean="0">
                <a:latin typeface="Arial" pitchFamily="34" charset="0"/>
                <a:cs typeface="Arial" pitchFamily="34" charset="0"/>
              </a:rPr>
              <a:t>config</a:t>
            </a:r>
            <a:r>
              <a:rPr lang="en-SG" sz="2000" dirty="0" smtClean="0">
                <a:latin typeface="Arial" pitchFamily="34" charset="0"/>
                <a:cs typeface="Arial" pitchFamily="34" charset="0"/>
              </a:rPr>
              <a:t>. time. </a:t>
            </a:r>
            <a:endParaRPr lang="en-US" sz="2000" dirty="0">
              <a:latin typeface="Arial" pitchFamily="34" charset="0"/>
              <a:cs typeface="Arial" pitchFamily="34" charset="0"/>
            </a:endParaRPr>
          </a:p>
        </p:txBody>
      </p:sp>
      <p:sp>
        <p:nvSpPr>
          <p:cNvPr id="13" name="Rectangle 12"/>
          <p:cNvSpPr/>
          <p:nvPr/>
        </p:nvSpPr>
        <p:spPr>
          <a:xfrm>
            <a:off x="1219200" y="4572000"/>
            <a:ext cx="7391400" cy="707886"/>
          </a:xfrm>
          <a:prstGeom prst="rect">
            <a:avLst/>
          </a:prstGeom>
        </p:spPr>
        <p:txBody>
          <a:bodyPr wrap="square">
            <a:spAutoFit/>
          </a:bodyPr>
          <a:lstStyle/>
          <a:p>
            <a:r>
              <a:rPr lang="en-SG" sz="2000" dirty="0" smtClean="0">
                <a:latin typeface="Arial" pitchFamily="34" charset="0"/>
                <a:cs typeface="Arial" pitchFamily="34" charset="0"/>
              </a:rPr>
              <a:t>Combining PR and parameterised modules to offer flexibility while minimising reconfiguration time. </a:t>
            </a:r>
            <a:endParaRPr lang="en-US" sz="2000" dirty="0">
              <a:latin typeface="Arial" pitchFamily="34" charset="0"/>
              <a:cs typeface="Arial" pitchFamily="34" charset="0"/>
            </a:endParaRPr>
          </a:p>
        </p:txBody>
      </p:sp>
      <p:grpSp>
        <p:nvGrpSpPr>
          <p:cNvPr id="14" name="Group 11"/>
          <p:cNvGrpSpPr/>
          <p:nvPr/>
        </p:nvGrpSpPr>
        <p:grpSpPr>
          <a:xfrm>
            <a:off x="609600" y="3962400"/>
            <a:ext cx="457200" cy="457200"/>
            <a:chOff x="838200" y="4114800"/>
            <a:chExt cx="838200" cy="838200"/>
          </a:xfrm>
        </p:grpSpPr>
        <p:sp>
          <p:nvSpPr>
            <p:cNvPr id="17" name="Rounded Rectangle 16"/>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grpSp>
        <p:nvGrpSpPr>
          <p:cNvPr id="19" name="Group 11"/>
          <p:cNvGrpSpPr/>
          <p:nvPr/>
        </p:nvGrpSpPr>
        <p:grpSpPr>
          <a:xfrm>
            <a:off x="609600" y="4648200"/>
            <a:ext cx="457200" cy="457200"/>
            <a:chOff x="838200" y="4114800"/>
            <a:chExt cx="838200" cy="838200"/>
          </a:xfrm>
        </p:grpSpPr>
        <p:sp>
          <p:nvSpPr>
            <p:cNvPr id="20" name="Rounded Rectangle 19"/>
            <p:cNvSpPr/>
            <p:nvPr/>
          </p:nvSpPr>
          <p:spPr>
            <a:xfrm>
              <a:off x="838200" y="41148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1" name="Picture 6" descr="https://encrypted-tbn2.google.com/images?q=tbn:ANd9GcTHHSMS2_7cQwcjupIVc5pKCNs8XuaHoU-uvGMv5tjBFfYIniyU"/>
            <p:cNvPicPr>
              <a:picLocks noChangeAspect="1" noChangeArrowheads="1"/>
            </p:cNvPicPr>
            <p:nvPr/>
          </p:nvPicPr>
          <p:blipFill>
            <a:blip r:embed="rId3" cstate="print"/>
            <a:srcRect/>
            <a:stretch>
              <a:fillRect/>
            </a:stretch>
          </p:blipFill>
          <p:spPr bwMode="auto">
            <a:xfrm>
              <a:off x="1003226" y="4253552"/>
              <a:ext cx="512814" cy="591236"/>
            </a:xfrm>
            <a:prstGeom prst="rect">
              <a:avLst/>
            </a:prstGeom>
            <a:noFill/>
          </p:spPr>
        </p:pic>
      </p:grpSp>
      <p:sp>
        <p:nvSpPr>
          <p:cNvPr id="22" name="Rectangle 21"/>
          <p:cNvSpPr/>
          <p:nvPr/>
        </p:nvSpPr>
        <p:spPr>
          <a:xfrm>
            <a:off x="1219200" y="5257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Single PR region with the whole transmission chain </a:t>
            </a:r>
            <a:endParaRPr lang="en-US" sz="2000" dirty="0">
              <a:latin typeface="Arial" pitchFamily="34" charset="0"/>
              <a:cs typeface="Arial" pitchFamily="34" charset="0"/>
            </a:endParaRPr>
          </a:p>
        </p:txBody>
      </p:sp>
      <p:sp>
        <p:nvSpPr>
          <p:cNvPr id="23" name="Rectangle 22"/>
          <p:cNvSpPr/>
          <p:nvPr/>
        </p:nvSpPr>
        <p:spPr>
          <a:xfrm>
            <a:off x="1219200" y="5638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Using many parameterised  modules in receiver</a:t>
            </a:r>
            <a:endParaRPr lang="en-US" sz="2000" dirty="0">
              <a:latin typeface="Arial" pitchFamily="34" charset="0"/>
              <a:cs typeface="Arial" pitchFamily="34" charset="0"/>
            </a:endParaRPr>
          </a:p>
        </p:txBody>
      </p:sp>
      <p:sp>
        <p:nvSpPr>
          <p:cNvPr id="24" name="Rectangle 23"/>
          <p:cNvSpPr/>
          <p:nvPr/>
        </p:nvSpPr>
        <p:spPr>
          <a:xfrm>
            <a:off x="1219200" y="6019800"/>
            <a:ext cx="6553200" cy="400110"/>
          </a:xfrm>
          <a:prstGeom prst="rect">
            <a:avLst/>
          </a:prstGeom>
        </p:spPr>
        <p:txBody>
          <a:bodyPr wrap="square">
            <a:spAutoFit/>
          </a:bodyPr>
          <a:lstStyle/>
          <a:p>
            <a:pPr marL="342900" indent="-342900">
              <a:buFont typeface="Wingdings" pitchFamily="2" charset="2"/>
              <a:buChar char="Ø"/>
            </a:pPr>
            <a:r>
              <a:rPr lang="en-SG" sz="2000" dirty="0" smtClean="0">
                <a:latin typeface="Arial" pitchFamily="34" charset="0"/>
                <a:cs typeface="Arial" pitchFamily="34" charset="0"/>
              </a:rPr>
              <a:t>FIFO is needed</a:t>
            </a:r>
            <a:endParaRPr lang="en-US" sz="2000" dirty="0">
              <a:latin typeface="Arial" pitchFamily="34" charset="0"/>
              <a:cs typeface="Arial" pitchFamily="34" charset="0"/>
            </a:endParaRPr>
          </a:p>
        </p:txBody>
      </p:sp>
      <p:pic>
        <p:nvPicPr>
          <p:cNvPr id="26" name="Picture 4"/>
          <p:cNvPicPr>
            <a:picLocks noChangeAspect="1" noChangeArrowheads="1"/>
          </p:cNvPicPr>
          <p:nvPr/>
        </p:nvPicPr>
        <p:blipFill>
          <a:blip r:embed="rId4"/>
          <a:srcRect/>
          <a:stretch>
            <a:fillRect/>
          </a:stretch>
        </p:blipFill>
        <p:spPr bwMode="auto">
          <a:xfrm>
            <a:off x="1219201" y="769036"/>
            <a:ext cx="6400800" cy="30409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63</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12" name="Group 22"/>
          <p:cNvGrpSpPr/>
          <p:nvPr/>
        </p:nvGrpSpPr>
        <p:grpSpPr>
          <a:xfrm>
            <a:off x="152400" y="152400"/>
            <a:ext cx="457200" cy="457200"/>
            <a:chOff x="1066800" y="3657600"/>
            <a:chExt cx="838200" cy="838200"/>
          </a:xfrm>
        </p:grpSpPr>
        <p:sp>
          <p:nvSpPr>
            <p:cNvPr id="13" name="Rounded Rectangle 12"/>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4"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16386" name="Picture 2"/>
          <p:cNvPicPr>
            <a:picLocks noChangeAspect="1" noChangeArrowheads="1"/>
          </p:cNvPicPr>
          <p:nvPr/>
        </p:nvPicPr>
        <p:blipFill>
          <a:blip r:embed="rId4"/>
          <a:srcRect/>
          <a:stretch>
            <a:fillRect/>
          </a:stretch>
        </p:blipFill>
        <p:spPr bwMode="auto">
          <a:xfrm>
            <a:off x="0" y="1219200"/>
            <a:ext cx="4524375" cy="4328034"/>
          </a:xfrm>
          <a:prstGeom prst="rect">
            <a:avLst/>
          </a:prstGeom>
          <a:noFill/>
          <a:ln w="9525">
            <a:noFill/>
            <a:miter lim="800000"/>
            <a:headEnd/>
            <a:tailEnd/>
          </a:ln>
          <a:effectLst/>
        </p:spPr>
      </p:pic>
      <p:sp>
        <p:nvSpPr>
          <p:cNvPr id="17" name="Rectangle 16"/>
          <p:cNvSpPr/>
          <p:nvPr/>
        </p:nvSpPr>
        <p:spPr>
          <a:xfrm>
            <a:off x="720755" y="838200"/>
            <a:ext cx="6365845" cy="461665"/>
          </a:xfrm>
          <a:prstGeom prst="rect">
            <a:avLst/>
          </a:prstGeom>
        </p:spPr>
        <p:txBody>
          <a:bodyPr wrap="none">
            <a:spAutoFit/>
          </a:bodyPr>
          <a:lstStyle/>
          <a:p>
            <a:r>
              <a:rPr lang="en-SG" sz="2400" dirty="0" smtClean="0">
                <a:latin typeface="Arial" pitchFamily="34" charset="0"/>
                <a:cs typeface="Arial" pitchFamily="34" charset="0"/>
              </a:rPr>
              <a:t>Latency and Stalling for PR-Based Baseband</a:t>
            </a:r>
            <a:endParaRPr lang="en-US" sz="2400" dirty="0">
              <a:latin typeface="Arial" pitchFamily="34" charset="0"/>
              <a:cs typeface="Arial" pitchFamily="34" charset="0"/>
            </a:endParaRPr>
          </a:p>
        </p:txBody>
      </p:sp>
      <p:pic>
        <p:nvPicPr>
          <p:cNvPr id="16387" name="Picture 3"/>
          <p:cNvPicPr>
            <a:picLocks noChangeAspect="1" noChangeArrowheads="1"/>
          </p:cNvPicPr>
          <p:nvPr/>
        </p:nvPicPr>
        <p:blipFill>
          <a:blip r:embed="rId5"/>
          <a:srcRect/>
          <a:stretch>
            <a:fillRect/>
          </a:stretch>
        </p:blipFill>
        <p:spPr bwMode="auto">
          <a:xfrm>
            <a:off x="4953000" y="1921740"/>
            <a:ext cx="4114800" cy="1202460"/>
          </a:xfrm>
          <a:prstGeom prst="rect">
            <a:avLst/>
          </a:prstGeom>
          <a:noFill/>
          <a:ln w="9525">
            <a:noFill/>
            <a:miter lim="800000"/>
            <a:headEnd/>
            <a:tailEnd/>
          </a:ln>
          <a:effectLst/>
        </p:spPr>
      </p:pic>
      <p:sp>
        <p:nvSpPr>
          <p:cNvPr id="18" name="Rectangle 17"/>
          <p:cNvSpPr/>
          <p:nvPr/>
        </p:nvSpPr>
        <p:spPr>
          <a:xfrm>
            <a:off x="4876800" y="1600200"/>
            <a:ext cx="3477234" cy="400110"/>
          </a:xfrm>
          <a:prstGeom prst="rect">
            <a:avLst/>
          </a:prstGeom>
        </p:spPr>
        <p:txBody>
          <a:bodyPr wrap="none">
            <a:spAutoFit/>
          </a:bodyPr>
          <a:lstStyle/>
          <a:p>
            <a:r>
              <a:rPr lang="en-SG" sz="2000" dirty="0" smtClean="0">
                <a:latin typeface="Arial" pitchFamily="34" charset="0"/>
                <a:cs typeface="Arial" pitchFamily="34" charset="0"/>
              </a:rPr>
              <a:t>Large monolithic PR module </a:t>
            </a:r>
            <a:endParaRPr lang="en-US" sz="2000" dirty="0">
              <a:latin typeface="Arial" pitchFamily="34" charset="0"/>
              <a:cs typeface="Arial" pitchFamily="34" charset="0"/>
            </a:endParaRPr>
          </a:p>
        </p:txBody>
      </p:sp>
      <p:pic>
        <p:nvPicPr>
          <p:cNvPr id="16388" name="Picture 4"/>
          <p:cNvPicPr>
            <a:picLocks noChangeAspect="1" noChangeArrowheads="1"/>
          </p:cNvPicPr>
          <p:nvPr/>
        </p:nvPicPr>
        <p:blipFill>
          <a:blip r:embed="rId6"/>
          <a:srcRect/>
          <a:stretch>
            <a:fillRect/>
          </a:stretch>
        </p:blipFill>
        <p:spPr bwMode="auto">
          <a:xfrm>
            <a:off x="4943475" y="3505200"/>
            <a:ext cx="4200525" cy="1447800"/>
          </a:xfrm>
          <a:prstGeom prst="rect">
            <a:avLst/>
          </a:prstGeom>
          <a:noFill/>
          <a:ln w="9525">
            <a:noFill/>
            <a:miter lim="800000"/>
            <a:headEnd/>
            <a:tailEnd/>
          </a:ln>
          <a:effectLst/>
        </p:spPr>
      </p:pic>
      <p:sp>
        <p:nvSpPr>
          <p:cNvPr id="19" name="Rectangle 18"/>
          <p:cNvSpPr/>
          <p:nvPr/>
        </p:nvSpPr>
        <p:spPr>
          <a:xfrm>
            <a:off x="4899727" y="3200400"/>
            <a:ext cx="3177473" cy="400110"/>
          </a:xfrm>
          <a:prstGeom prst="rect">
            <a:avLst/>
          </a:prstGeom>
        </p:spPr>
        <p:txBody>
          <a:bodyPr wrap="none">
            <a:spAutoFit/>
          </a:bodyPr>
          <a:lstStyle/>
          <a:p>
            <a:r>
              <a:rPr lang="en-SG" sz="2000" dirty="0" smtClean="0">
                <a:latin typeface="Arial" pitchFamily="34" charset="0"/>
                <a:cs typeface="Arial" pitchFamily="34" charset="0"/>
              </a:rPr>
              <a:t>Multiple finer PR modules </a:t>
            </a:r>
            <a:endParaRPr lang="en-US" sz="2000" dirty="0">
              <a:latin typeface="Arial" pitchFamily="34" charset="0"/>
              <a:cs typeface="Arial" pitchFamily="34" charset="0"/>
            </a:endParaRPr>
          </a:p>
        </p:txBody>
      </p:sp>
      <p:pic>
        <p:nvPicPr>
          <p:cNvPr id="16389" name="Picture 5"/>
          <p:cNvPicPr>
            <a:picLocks noChangeAspect="1" noChangeArrowheads="1"/>
          </p:cNvPicPr>
          <p:nvPr/>
        </p:nvPicPr>
        <p:blipFill>
          <a:blip r:embed="rId7"/>
          <a:srcRect/>
          <a:stretch>
            <a:fillRect/>
          </a:stretch>
        </p:blipFill>
        <p:spPr bwMode="auto">
          <a:xfrm>
            <a:off x="4953000" y="5334000"/>
            <a:ext cx="3810000" cy="1066800"/>
          </a:xfrm>
          <a:prstGeom prst="rect">
            <a:avLst/>
          </a:prstGeom>
          <a:noFill/>
          <a:ln w="9525">
            <a:noFill/>
            <a:miter lim="800000"/>
            <a:headEnd/>
            <a:tailEnd/>
          </a:ln>
          <a:effectLst/>
        </p:spPr>
      </p:pic>
      <p:sp>
        <p:nvSpPr>
          <p:cNvPr id="20" name="Rectangle 19"/>
          <p:cNvSpPr/>
          <p:nvPr/>
        </p:nvSpPr>
        <p:spPr>
          <a:xfrm>
            <a:off x="4899727" y="5010090"/>
            <a:ext cx="3389069" cy="400110"/>
          </a:xfrm>
          <a:prstGeom prst="rect">
            <a:avLst/>
          </a:prstGeom>
        </p:spPr>
        <p:txBody>
          <a:bodyPr wrap="none">
            <a:spAutoFit/>
          </a:bodyPr>
          <a:lstStyle/>
          <a:p>
            <a:r>
              <a:rPr lang="en-SG" sz="2000" dirty="0" smtClean="0">
                <a:latin typeface="Arial" pitchFamily="34" charset="0"/>
                <a:cs typeface="Arial" pitchFamily="34" charset="0"/>
              </a:rPr>
              <a:t>For parameterised modules </a:t>
            </a:r>
            <a:endParaRPr lang="en-US" sz="2000" dirty="0">
              <a:latin typeface="Arial" pitchFamily="34" charset="0"/>
              <a:cs typeface="Arial" pitchFamily="34" charset="0"/>
            </a:endParaRPr>
          </a:p>
        </p:txBody>
      </p:sp>
      <p:sp>
        <p:nvSpPr>
          <p:cNvPr id="21" name="Rectangle 20"/>
          <p:cNvSpPr/>
          <p:nvPr/>
        </p:nvSpPr>
        <p:spPr>
          <a:xfrm>
            <a:off x="76200" y="5446693"/>
            <a:ext cx="4800600" cy="954107"/>
          </a:xfrm>
          <a:prstGeom prst="rect">
            <a:avLst/>
          </a:prstGeom>
        </p:spPr>
        <p:txBody>
          <a:bodyPr wrap="square">
            <a:spAutoFit/>
          </a:bodyPr>
          <a:lstStyle/>
          <a:p>
            <a:r>
              <a:rPr lang="en-SG" sz="1400" dirty="0" err="1" smtClean="0">
                <a:latin typeface="Arial" pitchFamily="34" charset="0"/>
                <a:cs typeface="Arial" pitchFamily="34" charset="0"/>
              </a:rPr>
              <a:t>Tc</a:t>
            </a:r>
            <a:r>
              <a:rPr lang="en-SG" sz="1400" dirty="0" smtClean="0">
                <a:latin typeface="Arial" pitchFamily="34" charset="0"/>
                <a:cs typeface="Arial" pitchFamily="34" charset="0"/>
              </a:rPr>
              <a:t> : Reconfiguration time </a:t>
            </a:r>
          </a:p>
          <a:p>
            <a:r>
              <a:rPr lang="en-SG" sz="1400" dirty="0" smtClean="0">
                <a:latin typeface="Arial" pitchFamily="34" charset="0"/>
                <a:cs typeface="Arial" pitchFamily="34" charset="0"/>
              </a:rPr>
              <a:t>Li  : Computation latency of the </a:t>
            </a:r>
            <a:r>
              <a:rPr lang="en-SG" sz="1400" dirty="0" err="1" smtClean="0">
                <a:latin typeface="Arial" pitchFamily="34" charset="0"/>
                <a:cs typeface="Arial" pitchFamily="34" charset="0"/>
              </a:rPr>
              <a:t>ith</a:t>
            </a:r>
            <a:r>
              <a:rPr lang="en-SG" sz="1400" dirty="0" smtClean="0">
                <a:latin typeface="Arial" pitchFamily="34" charset="0"/>
                <a:cs typeface="Arial" pitchFamily="34" charset="0"/>
              </a:rPr>
              <a:t> module</a:t>
            </a:r>
          </a:p>
          <a:p>
            <a:r>
              <a:rPr lang="en-SG" sz="1400" dirty="0" smtClean="0">
                <a:latin typeface="Arial" pitchFamily="34" charset="0"/>
                <a:cs typeface="Arial" pitchFamily="34" charset="0"/>
              </a:rPr>
              <a:t>Ts : Stalling time. Subsequence module is busy</a:t>
            </a:r>
          </a:p>
          <a:p>
            <a:r>
              <a:rPr lang="en-SG" sz="1400" dirty="0" smtClean="0">
                <a:latin typeface="Arial" pitchFamily="34" charset="0"/>
                <a:cs typeface="Arial" pitchFamily="34" charset="0"/>
              </a:rPr>
              <a:t>Td: Delay time. Subsequence module have to wait for data</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64</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18434" name="Picture 2"/>
          <p:cNvPicPr>
            <a:picLocks noChangeAspect="1" noChangeArrowheads="1"/>
          </p:cNvPicPr>
          <p:nvPr/>
        </p:nvPicPr>
        <p:blipFill>
          <a:blip r:embed="rId3"/>
          <a:srcRect/>
          <a:stretch>
            <a:fillRect/>
          </a:stretch>
        </p:blipFill>
        <p:spPr bwMode="auto">
          <a:xfrm>
            <a:off x="4114800" y="3581400"/>
            <a:ext cx="4800600" cy="2819400"/>
          </a:xfrm>
          <a:prstGeom prst="rect">
            <a:avLst/>
          </a:prstGeom>
          <a:noFill/>
          <a:ln w="9525">
            <a:noFill/>
            <a:miter lim="800000"/>
            <a:headEnd/>
            <a:tailEnd/>
          </a:ln>
          <a:effectLst/>
        </p:spPr>
      </p:pic>
      <p:sp>
        <p:nvSpPr>
          <p:cNvPr id="17" name="Rectangle 16"/>
          <p:cNvSpPr/>
          <p:nvPr/>
        </p:nvSpPr>
        <p:spPr>
          <a:xfrm>
            <a:off x="720755" y="762000"/>
            <a:ext cx="6808915" cy="461665"/>
          </a:xfrm>
          <a:prstGeom prst="rect">
            <a:avLst/>
          </a:prstGeom>
        </p:spPr>
        <p:txBody>
          <a:bodyPr wrap="none">
            <a:spAutoFit/>
          </a:bodyPr>
          <a:lstStyle/>
          <a:p>
            <a:r>
              <a:rPr lang="en-SG" sz="2400" dirty="0" smtClean="0">
                <a:latin typeface="Arial" pitchFamily="34" charset="0"/>
                <a:cs typeface="Arial" pitchFamily="34" charset="0"/>
              </a:rPr>
              <a:t>Analysing the Proposed OFDM MSCR Approach</a:t>
            </a:r>
            <a:endParaRPr lang="en-US" sz="2400" dirty="0">
              <a:latin typeface="Arial" pitchFamily="34" charset="0"/>
              <a:cs typeface="Arial" pitchFamily="34" charset="0"/>
            </a:endParaRPr>
          </a:p>
        </p:txBody>
      </p:sp>
      <p:grpSp>
        <p:nvGrpSpPr>
          <p:cNvPr id="18" name="Group 22"/>
          <p:cNvGrpSpPr/>
          <p:nvPr/>
        </p:nvGrpSpPr>
        <p:grpSpPr>
          <a:xfrm>
            <a:off x="152400" y="152400"/>
            <a:ext cx="457200" cy="457200"/>
            <a:chOff x="1066800" y="3657600"/>
            <a:chExt cx="838200" cy="838200"/>
          </a:xfrm>
        </p:grpSpPr>
        <p:sp>
          <p:nvSpPr>
            <p:cNvPr id="19" name="Rounded Rectangle 18"/>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sp>
        <p:nvSpPr>
          <p:cNvPr id="21" name="Rectangle 20"/>
          <p:cNvSpPr/>
          <p:nvPr/>
        </p:nvSpPr>
        <p:spPr>
          <a:xfrm>
            <a:off x="1295400" y="2590800"/>
            <a:ext cx="7543800" cy="400110"/>
          </a:xfrm>
          <a:prstGeom prst="rect">
            <a:avLst/>
          </a:prstGeom>
        </p:spPr>
        <p:txBody>
          <a:bodyPr wrap="square">
            <a:spAutoFit/>
          </a:bodyPr>
          <a:lstStyle/>
          <a:p>
            <a:r>
              <a:rPr lang="en-SG" sz="2000" dirty="0" smtClean="0">
                <a:latin typeface="Arial" pitchFamily="34" charset="0"/>
                <a:cs typeface="Arial" pitchFamily="34" charset="0"/>
              </a:rPr>
              <a:t>802.22 have the longest configuration time.</a:t>
            </a:r>
            <a:endParaRPr lang="en-US" sz="2000" dirty="0">
              <a:latin typeface="Arial" pitchFamily="34" charset="0"/>
              <a:cs typeface="Arial" pitchFamily="34" charset="0"/>
            </a:endParaRPr>
          </a:p>
        </p:txBody>
      </p:sp>
      <p:sp>
        <p:nvSpPr>
          <p:cNvPr id="22" name="Rectangle 21"/>
          <p:cNvSpPr/>
          <p:nvPr/>
        </p:nvSpPr>
        <p:spPr>
          <a:xfrm>
            <a:off x="1295400" y="1752600"/>
            <a:ext cx="7620000" cy="707886"/>
          </a:xfrm>
          <a:prstGeom prst="rect">
            <a:avLst/>
          </a:prstGeom>
        </p:spPr>
        <p:txBody>
          <a:bodyPr wrap="square">
            <a:spAutoFit/>
          </a:bodyPr>
          <a:lstStyle/>
          <a:p>
            <a:pPr algn="just"/>
            <a:r>
              <a:rPr lang="en-SG" sz="2000" dirty="0" smtClean="0">
                <a:latin typeface="Arial" pitchFamily="34" charset="0"/>
                <a:cs typeface="Arial" pitchFamily="34" charset="0"/>
              </a:rPr>
              <a:t>The worst case halting time is a case of the shortest latency and the longest reconfiguration time. </a:t>
            </a:r>
          </a:p>
        </p:txBody>
      </p:sp>
      <p:sp>
        <p:nvSpPr>
          <p:cNvPr id="23" name="Rectangle 22"/>
          <p:cNvSpPr/>
          <p:nvPr/>
        </p:nvSpPr>
        <p:spPr>
          <a:xfrm>
            <a:off x="1295400" y="3181290"/>
            <a:ext cx="7391400" cy="400110"/>
          </a:xfrm>
          <a:prstGeom prst="rect">
            <a:avLst/>
          </a:prstGeom>
        </p:spPr>
        <p:txBody>
          <a:bodyPr wrap="square">
            <a:spAutoFit/>
          </a:bodyPr>
          <a:lstStyle/>
          <a:p>
            <a:pPr algn="just"/>
            <a:r>
              <a:rPr lang="en-SG" sz="2000" dirty="0" smtClean="0">
                <a:latin typeface="Arial" pitchFamily="34" charset="0"/>
                <a:cs typeface="Arial" pitchFamily="34" charset="0"/>
              </a:rPr>
              <a:t>Performing 802.11 has the shortest latency </a:t>
            </a:r>
            <a:endParaRPr lang="en-US" sz="2000" dirty="0">
              <a:latin typeface="Arial" pitchFamily="34" charset="0"/>
              <a:cs typeface="Arial" pitchFamily="34" charset="0"/>
            </a:endParaRPr>
          </a:p>
        </p:txBody>
      </p:sp>
      <p:grpSp>
        <p:nvGrpSpPr>
          <p:cNvPr id="24" name="Group 22"/>
          <p:cNvGrpSpPr/>
          <p:nvPr/>
        </p:nvGrpSpPr>
        <p:grpSpPr>
          <a:xfrm>
            <a:off x="762000" y="2514600"/>
            <a:ext cx="457200" cy="457200"/>
            <a:chOff x="1066800" y="3657600"/>
            <a:chExt cx="838200" cy="838200"/>
          </a:xfrm>
        </p:grpSpPr>
        <p:sp>
          <p:nvSpPr>
            <p:cNvPr id="25" name="Rounded Rectangle 24"/>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6"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grpSp>
        <p:nvGrpSpPr>
          <p:cNvPr id="27" name="Group 22"/>
          <p:cNvGrpSpPr/>
          <p:nvPr/>
        </p:nvGrpSpPr>
        <p:grpSpPr>
          <a:xfrm>
            <a:off x="762000" y="3124200"/>
            <a:ext cx="457200" cy="457200"/>
            <a:chOff x="1066800" y="3657600"/>
            <a:chExt cx="838200" cy="838200"/>
          </a:xfrm>
        </p:grpSpPr>
        <p:sp>
          <p:nvSpPr>
            <p:cNvPr id="28" name="Rounded Rectangle 27"/>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9"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grpSp>
        <p:nvGrpSpPr>
          <p:cNvPr id="30" name="Group 22"/>
          <p:cNvGrpSpPr/>
          <p:nvPr/>
        </p:nvGrpSpPr>
        <p:grpSpPr>
          <a:xfrm>
            <a:off x="762000" y="1905000"/>
            <a:ext cx="457200" cy="457200"/>
            <a:chOff x="1066800" y="3657600"/>
            <a:chExt cx="838200" cy="838200"/>
          </a:xfrm>
        </p:grpSpPr>
        <p:sp>
          <p:nvSpPr>
            <p:cNvPr id="31" name="Rounded Rectangle 30"/>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2" name="Picture 2" descr="https://encrypted-tbn1.google.com/images?q=tbn:ANd9GcTfc9ArH01iBkL6YXMxW4f4qhbNEyoIUxurZnm97fAK0990fHTjbA"/>
            <p:cNvPicPr>
              <a:picLocks noChangeAspect="1" noChangeArrowheads="1"/>
            </p:cNvPicPr>
            <p:nvPr/>
          </p:nvPicPr>
          <p:blipFill>
            <a:blip r:embed="rId4" cstate="print"/>
            <a:srcRect/>
            <a:stretch>
              <a:fillRect/>
            </a:stretch>
          </p:blipFill>
          <p:spPr bwMode="auto">
            <a:xfrm>
              <a:off x="1184475" y="3847448"/>
              <a:ext cx="609600" cy="456612"/>
            </a:xfrm>
            <a:prstGeom prst="rect">
              <a:avLst/>
            </a:prstGeom>
            <a:noFill/>
          </p:spPr>
        </p:pic>
      </p:grpSp>
      <p:sp>
        <p:nvSpPr>
          <p:cNvPr id="33" name="Rectangle 32"/>
          <p:cNvSpPr/>
          <p:nvPr/>
        </p:nvSpPr>
        <p:spPr>
          <a:xfrm>
            <a:off x="1307965" y="1349514"/>
            <a:ext cx="3264035" cy="400110"/>
          </a:xfrm>
          <a:prstGeom prst="rect">
            <a:avLst/>
          </a:prstGeom>
        </p:spPr>
        <p:txBody>
          <a:bodyPr wrap="none">
            <a:spAutoFit/>
          </a:bodyPr>
          <a:lstStyle/>
          <a:p>
            <a:r>
              <a:rPr lang="en-SG" sz="2000" dirty="0" smtClean="0">
                <a:latin typeface="Arial" pitchFamily="34" charset="0"/>
                <a:cs typeface="Arial" pitchFamily="34" charset="0"/>
              </a:rPr>
              <a:t>Slot based PR is employed</a:t>
            </a:r>
            <a:endParaRPr lang="en-US" sz="2000" dirty="0">
              <a:latin typeface="Arial" pitchFamily="34" charset="0"/>
              <a:cs typeface="Arial" pitchFamily="34" charset="0"/>
            </a:endParaRPr>
          </a:p>
        </p:txBody>
      </p:sp>
      <p:grpSp>
        <p:nvGrpSpPr>
          <p:cNvPr id="34" name="Group 44"/>
          <p:cNvGrpSpPr/>
          <p:nvPr/>
        </p:nvGrpSpPr>
        <p:grpSpPr>
          <a:xfrm>
            <a:off x="762000" y="1295400"/>
            <a:ext cx="457200" cy="457200"/>
            <a:chOff x="111456" y="1357952"/>
            <a:chExt cx="726744" cy="699448"/>
          </a:xfrm>
        </p:grpSpPr>
        <p:sp>
          <p:nvSpPr>
            <p:cNvPr id="35" name="Rounded Rectangle 34"/>
            <p:cNvSpPr/>
            <p:nvPr/>
          </p:nvSpPr>
          <p:spPr>
            <a:xfrm>
              <a:off x="111456" y="1357952"/>
              <a:ext cx="726744" cy="699448"/>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2" descr="https://encrypted-tbn0.google.com/images?q=tbn:ANd9GcTiB729w8Ri-eKepmxPo3WaKu4yF9GLiuq_JJjWo7RLIPW65X6V"/>
            <p:cNvPicPr>
              <a:picLocks noChangeAspect="1" noChangeArrowheads="1"/>
            </p:cNvPicPr>
            <p:nvPr/>
          </p:nvPicPr>
          <p:blipFill>
            <a:blip r:embed="rId5" cstate="print"/>
            <a:srcRect/>
            <a:stretch>
              <a:fillRect/>
            </a:stretch>
          </p:blipFill>
          <p:spPr bwMode="auto">
            <a:xfrm>
              <a:off x="174008" y="1483056"/>
              <a:ext cx="610385" cy="457200"/>
            </a:xfrm>
            <a:prstGeom prst="rect">
              <a:avLst/>
            </a:prstGeom>
            <a:noFill/>
          </p:spPr>
        </p:pic>
      </p:grpSp>
      <p:pic>
        <p:nvPicPr>
          <p:cNvPr id="37" name="Picture 3"/>
          <p:cNvPicPr>
            <a:picLocks noChangeAspect="1" noChangeArrowheads="1"/>
          </p:cNvPicPr>
          <p:nvPr/>
        </p:nvPicPr>
        <p:blipFill>
          <a:blip r:embed="rId6"/>
          <a:srcRect/>
          <a:stretch>
            <a:fillRect/>
          </a:stretch>
        </p:blipFill>
        <p:spPr bwMode="auto">
          <a:xfrm>
            <a:off x="152400" y="3727174"/>
            <a:ext cx="3733800" cy="25974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65</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pic>
        <p:nvPicPr>
          <p:cNvPr id="18435" name="Picture 3"/>
          <p:cNvPicPr>
            <a:picLocks noChangeAspect="1" noChangeArrowheads="1"/>
          </p:cNvPicPr>
          <p:nvPr/>
        </p:nvPicPr>
        <p:blipFill>
          <a:blip r:embed="rId3"/>
          <a:srcRect/>
          <a:stretch>
            <a:fillRect/>
          </a:stretch>
        </p:blipFill>
        <p:spPr bwMode="auto">
          <a:xfrm>
            <a:off x="228601" y="1371600"/>
            <a:ext cx="4419599" cy="1809750"/>
          </a:xfrm>
          <a:prstGeom prst="rect">
            <a:avLst/>
          </a:prstGeom>
          <a:noFill/>
          <a:ln w="9525">
            <a:noFill/>
            <a:miter lim="800000"/>
            <a:headEnd/>
            <a:tailEnd/>
          </a:ln>
          <a:effectLst/>
        </p:spPr>
      </p:pic>
      <p:sp>
        <p:nvSpPr>
          <p:cNvPr id="12" name="Rectangle 11"/>
          <p:cNvSpPr/>
          <p:nvPr/>
        </p:nvSpPr>
        <p:spPr>
          <a:xfrm>
            <a:off x="720755" y="838200"/>
            <a:ext cx="6808915" cy="461665"/>
          </a:xfrm>
          <a:prstGeom prst="rect">
            <a:avLst/>
          </a:prstGeom>
        </p:spPr>
        <p:txBody>
          <a:bodyPr wrap="none">
            <a:spAutoFit/>
          </a:bodyPr>
          <a:lstStyle/>
          <a:p>
            <a:r>
              <a:rPr lang="en-SG" sz="2400" dirty="0" smtClean="0">
                <a:latin typeface="Arial" pitchFamily="34" charset="0"/>
                <a:cs typeface="Arial" pitchFamily="34" charset="0"/>
              </a:rPr>
              <a:t>Analysing the Proposed OFDM MSCR Approach</a:t>
            </a:r>
            <a:endParaRPr lang="en-US" sz="2400" dirty="0">
              <a:latin typeface="Arial" pitchFamily="34" charset="0"/>
              <a:cs typeface="Arial" pitchFamily="34" charset="0"/>
            </a:endParaRPr>
          </a:p>
        </p:txBody>
      </p:sp>
      <p:pic>
        <p:nvPicPr>
          <p:cNvPr id="19458" name="Picture 2"/>
          <p:cNvPicPr>
            <a:picLocks noChangeAspect="1" noChangeArrowheads="1"/>
          </p:cNvPicPr>
          <p:nvPr/>
        </p:nvPicPr>
        <p:blipFill>
          <a:blip r:embed="rId4"/>
          <a:srcRect/>
          <a:stretch>
            <a:fillRect/>
          </a:stretch>
        </p:blipFill>
        <p:spPr bwMode="auto">
          <a:xfrm>
            <a:off x="76200" y="3352800"/>
            <a:ext cx="4724400" cy="297340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5"/>
          <a:srcRect/>
          <a:stretch>
            <a:fillRect/>
          </a:stretch>
        </p:blipFill>
        <p:spPr bwMode="auto">
          <a:xfrm>
            <a:off x="4952999" y="3714750"/>
            <a:ext cx="4038601" cy="2609850"/>
          </a:xfrm>
          <a:prstGeom prst="rect">
            <a:avLst/>
          </a:prstGeom>
          <a:noFill/>
          <a:ln w="9525">
            <a:noFill/>
            <a:miter lim="800000"/>
            <a:headEnd/>
            <a:tailEnd/>
          </a:ln>
          <a:effectLst/>
        </p:spPr>
      </p:pic>
      <p:grpSp>
        <p:nvGrpSpPr>
          <p:cNvPr id="14" name="Group 22"/>
          <p:cNvGrpSpPr/>
          <p:nvPr/>
        </p:nvGrpSpPr>
        <p:grpSpPr>
          <a:xfrm>
            <a:off x="152400" y="152400"/>
            <a:ext cx="457200" cy="457200"/>
            <a:chOff x="1066800" y="3657600"/>
            <a:chExt cx="838200" cy="838200"/>
          </a:xfrm>
        </p:grpSpPr>
        <p:sp>
          <p:nvSpPr>
            <p:cNvPr id="17" name="Rounded Rectangle 1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1.google.com/images?q=tbn:ANd9GcTfc9ArH01iBkL6YXMxW4f4qhbNEyoIUxurZnm97fAK0990fHTjbA"/>
            <p:cNvPicPr>
              <a:picLocks noChangeAspect="1" noChangeArrowheads="1"/>
            </p:cNvPicPr>
            <p:nvPr/>
          </p:nvPicPr>
          <p:blipFill>
            <a:blip r:embed="rId6" cstate="print"/>
            <a:srcRect/>
            <a:stretch>
              <a:fillRect/>
            </a:stretch>
          </p:blipFill>
          <p:spPr bwMode="auto">
            <a:xfrm>
              <a:off x="1184475" y="3847448"/>
              <a:ext cx="609600" cy="456612"/>
            </a:xfrm>
            <a:prstGeom prst="rect">
              <a:avLst/>
            </a:prstGeom>
            <a:noFill/>
          </p:spPr>
        </p:pic>
      </p:grpSp>
      <p:sp>
        <p:nvSpPr>
          <p:cNvPr id="19" name="Rectangle 18"/>
          <p:cNvSpPr/>
          <p:nvPr/>
        </p:nvSpPr>
        <p:spPr>
          <a:xfrm>
            <a:off x="4953000" y="1524000"/>
            <a:ext cx="4191000" cy="707886"/>
          </a:xfrm>
          <a:prstGeom prst="rect">
            <a:avLst/>
          </a:prstGeom>
        </p:spPr>
        <p:txBody>
          <a:bodyPr wrap="square">
            <a:spAutoFit/>
          </a:bodyPr>
          <a:lstStyle/>
          <a:p>
            <a:r>
              <a:rPr lang="en-SG" sz="2000" b="1" i="1" dirty="0" smtClean="0">
                <a:latin typeface="Arial" pitchFamily="34" charset="0"/>
                <a:cs typeface="Arial" pitchFamily="34" charset="0"/>
              </a:rPr>
              <a:t>Mon, </a:t>
            </a:r>
            <a:r>
              <a:rPr lang="en-SG" sz="2000" b="1" i="1" dirty="0" err="1" smtClean="0">
                <a:latin typeface="Arial" pitchFamily="34" charset="0"/>
                <a:cs typeface="Arial" pitchFamily="34" charset="0"/>
              </a:rPr>
              <a:t>Mul</a:t>
            </a:r>
            <a:r>
              <a:rPr lang="en-SG" sz="2000" b="1" i="1" dirty="0" smtClean="0">
                <a:latin typeface="Arial" pitchFamily="34" charset="0"/>
                <a:cs typeface="Arial" pitchFamily="34" charset="0"/>
              </a:rPr>
              <a:t>, Pro </a:t>
            </a:r>
            <a:r>
              <a:rPr lang="en-SG" sz="2000" dirty="0" smtClean="0">
                <a:latin typeface="Arial" pitchFamily="34" charset="0"/>
                <a:cs typeface="Arial" pitchFamily="34" charset="0"/>
              </a:rPr>
              <a:t>denote monolithic PR, Multiple PR, Proposed method  </a:t>
            </a:r>
            <a:endParaRPr lang="en-US" sz="2000" dirty="0">
              <a:latin typeface="Arial" pitchFamily="34" charset="0"/>
              <a:cs typeface="Arial" pitchFamily="34" charset="0"/>
            </a:endParaRPr>
          </a:p>
        </p:txBody>
      </p:sp>
      <p:sp>
        <p:nvSpPr>
          <p:cNvPr id="20" name="Rectangle 19"/>
          <p:cNvSpPr/>
          <p:nvPr/>
        </p:nvSpPr>
        <p:spPr>
          <a:xfrm>
            <a:off x="4953000" y="2286000"/>
            <a:ext cx="3886200" cy="400110"/>
          </a:xfrm>
          <a:prstGeom prst="rect">
            <a:avLst/>
          </a:prstGeom>
        </p:spPr>
        <p:txBody>
          <a:bodyPr wrap="square">
            <a:spAutoFit/>
          </a:bodyPr>
          <a:lstStyle/>
          <a:p>
            <a:r>
              <a:rPr lang="en-SG" sz="2000" dirty="0" err="1" smtClean="0">
                <a:latin typeface="Arial" pitchFamily="34" charset="0"/>
                <a:cs typeface="Arial" pitchFamily="34" charset="0"/>
              </a:rPr>
              <a:t>T</a:t>
            </a:r>
            <a:r>
              <a:rPr lang="en-SG" sz="2000" baseline="-25000" dirty="0" err="1" smtClean="0">
                <a:latin typeface="Arial" pitchFamily="34" charset="0"/>
                <a:cs typeface="Arial" pitchFamily="34" charset="0"/>
              </a:rPr>
              <a:t>sn</a:t>
            </a:r>
            <a:r>
              <a:rPr lang="en-SG" sz="2000" baseline="-25000" dirty="0" smtClean="0">
                <a:latin typeface="Arial" pitchFamily="34" charset="0"/>
                <a:cs typeface="Arial" pitchFamily="34" charset="0"/>
              </a:rPr>
              <a:t> </a:t>
            </a:r>
            <a:r>
              <a:rPr lang="en-SG" sz="2000" dirty="0" smtClean="0">
                <a:latin typeface="Arial" pitchFamily="34" charset="0"/>
                <a:cs typeface="Arial" pitchFamily="34" charset="0"/>
              </a:rPr>
              <a:t>: halting time of   </a:t>
            </a:r>
            <a:r>
              <a:rPr lang="en-SG" sz="2000" dirty="0" err="1" smtClean="0">
                <a:latin typeface="Arial" pitchFamily="34" charset="0"/>
                <a:cs typeface="Arial" pitchFamily="34" charset="0"/>
              </a:rPr>
              <a:t>M</a:t>
            </a:r>
            <a:r>
              <a:rPr lang="en-SG" sz="2000" baseline="-25000" dirty="0" err="1" smtClean="0">
                <a:latin typeface="Arial" pitchFamily="34" charset="0"/>
                <a:cs typeface="Arial" pitchFamily="34" charset="0"/>
              </a:rPr>
              <a:t>n</a:t>
            </a:r>
            <a:r>
              <a:rPr lang="en-SG" sz="2000" dirty="0" smtClean="0">
                <a:latin typeface="Arial" pitchFamily="34" charset="0"/>
                <a:cs typeface="Arial" pitchFamily="34" charset="0"/>
              </a:rPr>
              <a:t> module</a:t>
            </a:r>
            <a:endParaRPr lang="en-US" sz="2000" dirty="0">
              <a:latin typeface="Arial" pitchFamily="34" charset="0"/>
              <a:cs typeface="Arial" pitchFamily="34" charset="0"/>
            </a:endParaRPr>
          </a:p>
        </p:txBody>
      </p:sp>
      <p:sp>
        <p:nvSpPr>
          <p:cNvPr id="21" name="Rectangle 20"/>
          <p:cNvSpPr/>
          <p:nvPr/>
        </p:nvSpPr>
        <p:spPr>
          <a:xfrm>
            <a:off x="4953000" y="2819400"/>
            <a:ext cx="4191000" cy="707886"/>
          </a:xfrm>
          <a:prstGeom prst="rect">
            <a:avLst/>
          </a:prstGeom>
        </p:spPr>
        <p:txBody>
          <a:bodyPr wrap="square">
            <a:spAutoFit/>
          </a:bodyPr>
          <a:lstStyle/>
          <a:p>
            <a:pPr>
              <a:tabLst>
                <a:tab pos="522288" algn="l"/>
              </a:tabLst>
            </a:pPr>
            <a:r>
              <a:rPr lang="en-SG" sz="2000" dirty="0" err="1" smtClean="0">
                <a:latin typeface="Arial" pitchFamily="34" charset="0"/>
                <a:cs typeface="Arial" pitchFamily="34" charset="0"/>
              </a:rPr>
              <a:t>T</a:t>
            </a:r>
            <a:r>
              <a:rPr lang="en-SG" sz="2000" baseline="-25000" dirty="0" err="1" smtClean="0">
                <a:latin typeface="Arial" pitchFamily="34" charset="0"/>
                <a:cs typeface="Arial" pitchFamily="34" charset="0"/>
              </a:rPr>
              <a:t>sR</a:t>
            </a:r>
            <a:r>
              <a:rPr lang="en-SG" sz="2000" baseline="-25000" dirty="0" smtClean="0">
                <a:latin typeface="Arial" pitchFamily="34" charset="0"/>
                <a:cs typeface="Arial" pitchFamily="34" charset="0"/>
              </a:rPr>
              <a:t> </a:t>
            </a:r>
            <a:r>
              <a:rPr lang="en-SG" sz="2000" dirty="0" smtClean="0">
                <a:latin typeface="Arial" pitchFamily="34" charset="0"/>
                <a:cs typeface="Arial" pitchFamily="34" charset="0"/>
              </a:rPr>
              <a:t>: halting time of  </a:t>
            </a:r>
            <a:r>
              <a:rPr lang="en-US" sz="2000" dirty="0" smtClean="0">
                <a:latin typeface="Arial" pitchFamily="34" charset="0"/>
                <a:cs typeface="Arial" pitchFamily="34" charset="0"/>
              </a:rPr>
              <a:t>monolithic 	receiver</a:t>
            </a:r>
            <a:endParaRPr lang="en-SG" sz="20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66</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sp>
        <p:nvSpPr>
          <p:cNvPr id="12" name="Rectangle 11"/>
          <p:cNvSpPr/>
          <p:nvPr/>
        </p:nvSpPr>
        <p:spPr>
          <a:xfrm>
            <a:off x="720755" y="838200"/>
            <a:ext cx="2803011" cy="461665"/>
          </a:xfrm>
          <a:prstGeom prst="rect">
            <a:avLst/>
          </a:prstGeom>
        </p:spPr>
        <p:txBody>
          <a:bodyPr wrap="none">
            <a:spAutoFit/>
          </a:bodyPr>
          <a:lstStyle/>
          <a:p>
            <a:r>
              <a:rPr lang="en-SG" sz="2400" dirty="0" smtClean="0">
                <a:latin typeface="Arial" pitchFamily="34" charset="0"/>
                <a:cs typeface="Arial" pitchFamily="34" charset="0"/>
              </a:rPr>
              <a:t>System Verification</a:t>
            </a:r>
            <a:endParaRPr lang="en-US" sz="2400" dirty="0">
              <a:latin typeface="Arial" pitchFamily="34" charset="0"/>
              <a:cs typeface="Arial" pitchFamily="34" charset="0"/>
            </a:endParaRPr>
          </a:p>
        </p:txBody>
      </p:sp>
      <p:grpSp>
        <p:nvGrpSpPr>
          <p:cNvPr id="3" name="Group 22"/>
          <p:cNvGrpSpPr/>
          <p:nvPr/>
        </p:nvGrpSpPr>
        <p:grpSpPr>
          <a:xfrm>
            <a:off x="152400" y="152400"/>
            <a:ext cx="457200" cy="457200"/>
            <a:chOff x="1066800" y="3657600"/>
            <a:chExt cx="838200" cy="838200"/>
          </a:xfrm>
        </p:grpSpPr>
        <p:sp>
          <p:nvSpPr>
            <p:cNvPr id="17" name="Rounded Rectangle 1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8"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pic>
        <p:nvPicPr>
          <p:cNvPr id="20482" name="Picture 2"/>
          <p:cNvPicPr>
            <a:picLocks noChangeAspect="1" noChangeArrowheads="1"/>
          </p:cNvPicPr>
          <p:nvPr/>
        </p:nvPicPr>
        <p:blipFill>
          <a:blip r:embed="rId4"/>
          <a:srcRect/>
          <a:stretch>
            <a:fillRect/>
          </a:stretch>
        </p:blipFill>
        <p:spPr bwMode="auto">
          <a:xfrm>
            <a:off x="609600" y="3087564"/>
            <a:ext cx="3581400" cy="3245827"/>
          </a:xfrm>
          <a:prstGeom prst="rect">
            <a:avLst/>
          </a:prstGeom>
          <a:noFill/>
          <a:ln w="9525">
            <a:noFill/>
            <a:miter lim="800000"/>
            <a:headEnd/>
            <a:tailEnd/>
          </a:ln>
          <a:effectLst/>
        </p:spPr>
      </p:pic>
      <p:pic>
        <p:nvPicPr>
          <p:cNvPr id="20483" name="Picture 3"/>
          <p:cNvPicPr>
            <a:picLocks noChangeAspect="1" noChangeArrowheads="1"/>
          </p:cNvPicPr>
          <p:nvPr/>
        </p:nvPicPr>
        <p:blipFill>
          <a:blip r:embed="rId5"/>
          <a:srcRect/>
          <a:stretch>
            <a:fillRect/>
          </a:stretch>
        </p:blipFill>
        <p:spPr bwMode="auto">
          <a:xfrm>
            <a:off x="4876800" y="685800"/>
            <a:ext cx="3810000" cy="4302412"/>
          </a:xfrm>
          <a:prstGeom prst="rect">
            <a:avLst/>
          </a:prstGeom>
          <a:noFill/>
          <a:ln w="9525">
            <a:noFill/>
            <a:miter lim="800000"/>
            <a:headEnd/>
            <a:tailEnd/>
          </a:ln>
          <a:effectLst/>
        </p:spPr>
      </p:pic>
      <p:pic>
        <p:nvPicPr>
          <p:cNvPr id="20484" name="Picture 4"/>
          <p:cNvPicPr>
            <a:picLocks noChangeAspect="1" noChangeArrowheads="1"/>
          </p:cNvPicPr>
          <p:nvPr/>
        </p:nvPicPr>
        <p:blipFill>
          <a:blip r:embed="rId6"/>
          <a:srcRect/>
          <a:stretch>
            <a:fillRect/>
          </a:stretch>
        </p:blipFill>
        <p:spPr bwMode="auto">
          <a:xfrm>
            <a:off x="4876800" y="4953000"/>
            <a:ext cx="3810000" cy="1472234"/>
          </a:xfrm>
          <a:prstGeom prst="rect">
            <a:avLst/>
          </a:prstGeom>
          <a:noFill/>
          <a:ln w="9525">
            <a:noFill/>
            <a:miter lim="800000"/>
            <a:headEnd/>
            <a:tailEnd/>
          </a:ln>
          <a:effectLst/>
        </p:spPr>
      </p:pic>
      <p:pic>
        <p:nvPicPr>
          <p:cNvPr id="13" name="Picture 2"/>
          <p:cNvPicPr>
            <a:picLocks noChangeAspect="1" noChangeArrowheads="1"/>
          </p:cNvPicPr>
          <p:nvPr/>
        </p:nvPicPr>
        <p:blipFill>
          <a:blip r:embed="rId7"/>
          <a:srcRect/>
          <a:stretch>
            <a:fillRect/>
          </a:stretch>
        </p:blipFill>
        <p:spPr bwMode="auto">
          <a:xfrm>
            <a:off x="990600" y="1195848"/>
            <a:ext cx="3352800" cy="18521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b="1" i="1" dirty="0" smtClean="0"/>
              <a:t>Architecture for Multi-Standard CRs</a:t>
            </a:r>
          </a:p>
        </p:txBody>
      </p:sp>
      <p:sp>
        <p:nvSpPr>
          <p:cNvPr id="9" name="Date Placeholder 8"/>
          <p:cNvSpPr>
            <a:spLocks noGrp="1"/>
          </p:cNvSpPr>
          <p:nvPr>
            <p:ph type="dt" sz="half" idx="14"/>
          </p:nvPr>
        </p:nvSpPr>
        <p:spPr/>
        <p:txBody>
          <a:bodyPr/>
          <a:lstStyle/>
          <a:p>
            <a:fld id="{B4988B00-60FE-4C57-9B9D-62BC37041BDA}" type="datetime4">
              <a:rPr lang="en-US" smtClean="0"/>
              <a:pPr/>
              <a:t>September 28, 2015</a:t>
            </a:fld>
            <a:endParaRPr lang="en-US" dirty="0"/>
          </a:p>
        </p:txBody>
      </p:sp>
      <p:sp>
        <p:nvSpPr>
          <p:cNvPr id="10" name="Slide Number Placeholder 9"/>
          <p:cNvSpPr>
            <a:spLocks noGrp="1"/>
          </p:cNvSpPr>
          <p:nvPr>
            <p:ph type="sldNum" sz="quarter" idx="15"/>
          </p:nvPr>
        </p:nvSpPr>
        <p:spPr/>
        <p:txBody>
          <a:bodyPr/>
          <a:lstStyle/>
          <a:p>
            <a:fld id="{8602B8DB-2F9B-4747-B883-1E2ED0C5C15F}" type="slidenum">
              <a:rPr lang="en-US" smtClean="0"/>
              <a:pPr/>
              <a:t>67</a:t>
            </a:fld>
            <a:endParaRPr lang="en-US"/>
          </a:p>
        </p:txBody>
      </p:sp>
      <p:sp>
        <p:nvSpPr>
          <p:cNvPr id="11" name="Footer Placeholder 10"/>
          <p:cNvSpPr>
            <a:spLocks noGrp="1"/>
          </p:cNvSpPr>
          <p:nvPr>
            <p:ph type="ftr" sz="quarter" idx="16"/>
          </p:nvPr>
        </p:nvSpPr>
        <p:spPr/>
        <p:txBody>
          <a:bodyPr/>
          <a:lstStyle/>
          <a:p>
            <a:r>
              <a:rPr lang="en-US" smtClean="0"/>
              <a:t>Techniques for Multi-Standard Cognitive Radios on FPGAs</a:t>
            </a:r>
            <a:endParaRPr lang="en-US"/>
          </a:p>
        </p:txBody>
      </p:sp>
      <p:grpSp>
        <p:nvGrpSpPr>
          <p:cNvPr id="3" name="Group 11"/>
          <p:cNvGrpSpPr/>
          <p:nvPr/>
        </p:nvGrpSpPr>
        <p:grpSpPr>
          <a:xfrm>
            <a:off x="152400" y="152400"/>
            <a:ext cx="457200" cy="457200"/>
            <a:chOff x="838200" y="990600"/>
            <a:chExt cx="609600" cy="609600"/>
          </a:xfrm>
        </p:grpSpPr>
        <p:sp>
          <p:nvSpPr>
            <p:cNvPr id="15" name="Rounded Rectangle 14"/>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14" name="Rectangle 13"/>
          <p:cNvSpPr/>
          <p:nvPr/>
        </p:nvSpPr>
        <p:spPr>
          <a:xfrm>
            <a:off x="1066800" y="4953000"/>
            <a:ext cx="8001000" cy="707886"/>
          </a:xfrm>
          <a:prstGeom prst="rect">
            <a:avLst/>
          </a:prstGeom>
        </p:spPr>
        <p:txBody>
          <a:bodyPr wrap="square">
            <a:spAutoFit/>
          </a:bodyPr>
          <a:lstStyle/>
          <a:p>
            <a:r>
              <a:rPr lang="en-US" sz="2000" dirty="0" smtClean="0">
                <a:latin typeface="Arial" pitchFamily="34" charset="0"/>
                <a:cs typeface="Arial" pitchFamily="34" charset="0"/>
              </a:rPr>
              <a:t>This work is presented in </a:t>
            </a:r>
            <a:r>
              <a:rPr lang="en-US" sz="2000" i="1" dirty="0" smtClean="0">
                <a:latin typeface="Arial" pitchFamily="34" charset="0"/>
                <a:cs typeface="Arial" pitchFamily="34" charset="0"/>
              </a:rPr>
              <a:t>FPL 2014 </a:t>
            </a:r>
            <a:r>
              <a:rPr lang="en-US" sz="2000" dirty="0" smtClean="0">
                <a:latin typeface="Arial" pitchFamily="34" charset="0"/>
                <a:cs typeface="Arial" pitchFamily="34" charset="0"/>
              </a:rPr>
              <a:t>and </a:t>
            </a:r>
          </a:p>
          <a:p>
            <a:r>
              <a:rPr lang="en-US" sz="2000" dirty="0" smtClean="0">
                <a:latin typeface="Arial" pitchFamily="34" charset="0"/>
                <a:cs typeface="Arial" pitchFamily="34" charset="0"/>
              </a:rPr>
              <a:t>preparing for </a:t>
            </a:r>
            <a:r>
              <a:rPr lang="en-SG" sz="2000" i="1" dirty="0" smtClean="0">
                <a:latin typeface="Arial" pitchFamily="34" charset="0"/>
                <a:cs typeface="Arial" pitchFamily="34" charset="0"/>
              </a:rPr>
              <a:t>ACM Transactions on Embedded Computing</a:t>
            </a:r>
            <a:r>
              <a:rPr lang="en-US" sz="2000" i="1" dirty="0" smtClean="0">
                <a:latin typeface="Arial" pitchFamily="34" charset="0"/>
                <a:cs typeface="Arial" pitchFamily="34" charset="0"/>
              </a:rPr>
              <a:t>Systems</a:t>
            </a:r>
            <a:endParaRPr lang="en-US" sz="2000" i="1" dirty="0">
              <a:latin typeface="Arial" pitchFamily="34" charset="0"/>
              <a:cs typeface="Arial" pitchFamily="34" charset="0"/>
            </a:endParaRPr>
          </a:p>
        </p:txBody>
      </p:sp>
      <p:sp>
        <p:nvSpPr>
          <p:cNvPr id="17" name="Rectangle 16"/>
          <p:cNvSpPr/>
          <p:nvPr/>
        </p:nvSpPr>
        <p:spPr>
          <a:xfrm>
            <a:off x="1066800" y="2416314"/>
            <a:ext cx="7848600" cy="707886"/>
          </a:xfrm>
          <a:prstGeom prst="rect">
            <a:avLst/>
          </a:prstGeom>
        </p:spPr>
        <p:txBody>
          <a:bodyPr wrap="square">
            <a:spAutoFit/>
          </a:bodyPr>
          <a:lstStyle/>
          <a:p>
            <a:pPr algn="just"/>
            <a:r>
              <a:rPr lang="en-SG" sz="2000" dirty="0" smtClean="0">
                <a:latin typeface="Arial" pitchFamily="34" charset="0"/>
                <a:cs typeface="Arial" pitchFamily="34" charset="0"/>
              </a:rPr>
              <a:t>Mixing parameterisation and PR =&gt; more efficient in terms of time, and buffering requirements</a:t>
            </a:r>
            <a:endParaRPr lang="en-US" sz="2000" dirty="0">
              <a:latin typeface="Arial" pitchFamily="34" charset="0"/>
              <a:cs typeface="Arial" pitchFamily="34" charset="0"/>
            </a:endParaRPr>
          </a:p>
        </p:txBody>
      </p:sp>
      <p:grpSp>
        <p:nvGrpSpPr>
          <p:cNvPr id="18" name="Group 17"/>
          <p:cNvGrpSpPr/>
          <p:nvPr/>
        </p:nvGrpSpPr>
        <p:grpSpPr>
          <a:xfrm>
            <a:off x="457200" y="4933890"/>
            <a:ext cx="457200" cy="457200"/>
            <a:chOff x="152400" y="5181600"/>
            <a:chExt cx="381000" cy="381000"/>
          </a:xfrm>
        </p:grpSpPr>
        <p:sp>
          <p:nvSpPr>
            <p:cNvPr id="19" name="Rounded Rectangle 18"/>
            <p:cNvSpPr/>
            <p:nvPr/>
          </p:nvSpPr>
          <p:spPr>
            <a:xfrm>
              <a:off x="152400" y="5181600"/>
              <a:ext cx="381000" cy="3810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6" descr="http://t2.gstatic.com/images?q=tbn:ANd9GcSSPZqFowHV7AlqjqzpVucv8b2YaTKgn7qE9kl8MNeWgsIiWJQPqg"/>
            <p:cNvPicPr>
              <a:picLocks noChangeAspect="1" noChangeArrowheads="1"/>
            </p:cNvPicPr>
            <p:nvPr/>
          </p:nvPicPr>
          <p:blipFill>
            <a:blip r:embed="rId4"/>
            <a:srcRect/>
            <a:stretch>
              <a:fillRect/>
            </a:stretch>
          </p:blipFill>
          <p:spPr bwMode="auto">
            <a:xfrm>
              <a:off x="193675" y="5219700"/>
              <a:ext cx="304800" cy="304800"/>
            </a:xfrm>
            <a:prstGeom prst="rect">
              <a:avLst/>
            </a:prstGeom>
            <a:noFill/>
          </p:spPr>
        </p:pic>
      </p:grpSp>
      <p:grpSp>
        <p:nvGrpSpPr>
          <p:cNvPr id="21" name="Group 20"/>
          <p:cNvGrpSpPr/>
          <p:nvPr/>
        </p:nvGrpSpPr>
        <p:grpSpPr>
          <a:xfrm>
            <a:off x="457200" y="2511624"/>
            <a:ext cx="457200" cy="457200"/>
            <a:chOff x="838200" y="990600"/>
            <a:chExt cx="609600" cy="609600"/>
          </a:xfrm>
        </p:grpSpPr>
        <p:sp>
          <p:nvSpPr>
            <p:cNvPr id="22" name="Rounded Rectangle 21"/>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3"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27" name="Rectangle 26"/>
          <p:cNvSpPr/>
          <p:nvPr/>
        </p:nvSpPr>
        <p:spPr>
          <a:xfrm>
            <a:off x="1066800" y="1504890"/>
            <a:ext cx="8001000" cy="400110"/>
          </a:xfrm>
          <a:prstGeom prst="rect">
            <a:avLst/>
          </a:prstGeom>
        </p:spPr>
        <p:txBody>
          <a:bodyPr wrap="square">
            <a:spAutoFit/>
          </a:bodyPr>
          <a:lstStyle/>
          <a:p>
            <a:pPr algn="just"/>
            <a:r>
              <a:rPr lang="en-SG" sz="2000" dirty="0" smtClean="0">
                <a:latin typeface="Arial" pitchFamily="34" charset="0"/>
                <a:cs typeface="Arial" pitchFamily="34" charset="0"/>
              </a:rPr>
              <a:t>An efficient FPGA-based architecture for MSCRs</a:t>
            </a:r>
            <a:endParaRPr lang="en-US" sz="2000" dirty="0">
              <a:latin typeface="Arial" pitchFamily="34" charset="0"/>
              <a:cs typeface="Arial" pitchFamily="34" charset="0"/>
            </a:endParaRPr>
          </a:p>
        </p:txBody>
      </p:sp>
      <p:grpSp>
        <p:nvGrpSpPr>
          <p:cNvPr id="28" name="Group 27"/>
          <p:cNvGrpSpPr/>
          <p:nvPr/>
        </p:nvGrpSpPr>
        <p:grpSpPr>
          <a:xfrm>
            <a:off x="457200" y="1447800"/>
            <a:ext cx="457200" cy="457200"/>
            <a:chOff x="838200" y="990600"/>
            <a:chExt cx="609600" cy="609600"/>
          </a:xfrm>
        </p:grpSpPr>
        <p:sp>
          <p:nvSpPr>
            <p:cNvPr id="29" name="Rounded Rectangle 28"/>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31" name="Rectangle 30"/>
          <p:cNvSpPr/>
          <p:nvPr/>
        </p:nvSpPr>
        <p:spPr>
          <a:xfrm>
            <a:off x="1066800" y="3657600"/>
            <a:ext cx="7467600" cy="707886"/>
          </a:xfrm>
          <a:prstGeom prst="rect">
            <a:avLst/>
          </a:prstGeom>
        </p:spPr>
        <p:txBody>
          <a:bodyPr wrap="square">
            <a:spAutoFit/>
          </a:bodyPr>
          <a:lstStyle/>
          <a:p>
            <a:pPr algn="just"/>
            <a:r>
              <a:rPr lang="en-SG" sz="2000" dirty="0" smtClean="0">
                <a:latin typeface="Arial" pitchFamily="34" charset="0"/>
                <a:cs typeface="Arial" pitchFamily="34" charset="0"/>
              </a:rPr>
              <a:t>Overall halting time is reduced by more than half;</a:t>
            </a:r>
          </a:p>
          <a:p>
            <a:pPr algn="just"/>
            <a:r>
              <a:rPr lang="en-SG" sz="2000" dirty="0" smtClean="0">
                <a:latin typeface="Arial" pitchFamily="34" charset="0"/>
                <a:cs typeface="Arial" pitchFamily="34" charset="0"/>
              </a:rPr>
              <a:t>FIFO requirement of the proposed method is decreased to 25 %  </a:t>
            </a:r>
            <a:endParaRPr lang="en-US" sz="2000" dirty="0">
              <a:latin typeface="Arial" pitchFamily="34" charset="0"/>
              <a:cs typeface="Arial" pitchFamily="34" charset="0"/>
            </a:endParaRPr>
          </a:p>
        </p:txBody>
      </p:sp>
      <p:grpSp>
        <p:nvGrpSpPr>
          <p:cNvPr id="32" name="Group 31"/>
          <p:cNvGrpSpPr/>
          <p:nvPr/>
        </p:nvGrpSpPr>
        <p:grpSpPr>
          <a:xfrm>
            <a:off x="457200" y="3755886"/>
            <a:ext cx="457200" cy="457200"/>
            <a:chOff x="838200" y="990600"/>
            <a:chExt cx="609600" cy="609600"/>
          </a:xfrm>
        </p:grpSpPr>
        <p:sp>
          <p:nvSpPr>
            <p:cNvPr id="33" name="Rounded Rectangle 32"/>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4"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endParaRPr lang="en-US" dirty="0"/>
          </a:p>
        </p:txBody>
      </p:sp>
      <p:grpSp>
        <p:nvGrpSpPr>
          <p:cNvPr id="3" name="Group 21"/>
          <p:cNvGrpSpPr/>
          <p:nvPr/>
        </p:nvGrpSpPr>
        <p:grpSpPr>
          <a:xfrm>
            <a:off x="1066800" y="1295400"/>
            <a:ext cx="838200" cy="838200"/>
            <a:chOff x="838200" y="1752600"/>
            <a:chExt cx="838200" cy="838200"/>
          </a:xfrm>
        </p:grpSpPr>
        <p:sp>
          <p:nvSpPr>
            <p:cNvPr id="10" name="Rounded Rectangle 9"/>
            <p:cNvSpPr/>
            <p:nvPr/>
          </p:nvSpPr>
          <p:spPr>
            <a:xfrm>
              <a:off x="838200" y="1752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6" name="Picture 2" descr="https://encrypted-tbn3.google.com/images?q=tbn:ANd9GcR1kBw_Fy0wI96TD5oP7HapAKYipGkutRsCudrzWbOivnZB4-8bjA"/>
            <p:cNvPicPr>
              <a:picLocks noChangeAspect="1" noChangeArrowheads="1"/>
            </p:cNvPicPr>
            <p:nvPr/>
          </p:nvPicPr>
          <p:blipFill>
            <a:blip r:embed="rId3"/>
            <a:srcRect/>
            <a:stretch>
              <a:fillRect/>
            </a:stretch>
          </p:blipFill>
          <p:spPr bwMode="auto">
            <a:xfrm>
              <a:off x="990600" y="1905000"/>
              <a:ext cx="533400" cy="565208"/>
            </a:xfrm>
            <a:prstGeom prst="rect">
              <a:avLst/>
            </a:prstGeom>
            <a:noFill/>
          </p:spPr>
        </p:pic>
      </p:grpSp>
      <p:sp>
        <p:nvSpPr>
          <p:cNvPr id="8" name="Rectangle 7"/>
          <p:cNvSpPr/>
          <p:nvPr/>
        </p:nvSpPr>
        <p:spPr>
          <a:xfrm>
            <a:off x="1981200" y="1371600"/>
            <a:ext cx="4313040" cy="646331"/>
          </a:xfrm>
          <a:prstGeom prst="rect">
            <a:avLst/>
          </a:prstGeom>
        </p:spPr>
        <p:txBody>
          <a:bodyPr wrap="none">
            <a:spAutoFit/>
          </a:bodyPr>
          <a:lstStyle/>
          <a:p>
            <a:r>
              <a:rPr lang="en-US" sz="3600" dirty="0" smtClean="0"/>
              <a:t>Research Introduction</a:t>
            </a:r>
          </a:p>
        </p:txBody>
      </p:sp>
      <p:grpSp>
        <p:nvGrpSpPr>
          <p:cNvPr id="7" name="Group 25"/>
          <p:cNvGrpSpPr/>
          <p:nvPr/>
        </p:nvGrpSpPr>
        <p:grpSpPr>
          <a:xfrm>
            <a:off x="1066800" y="2438400"/>
            <a:ext cx="838200" cy="838200"/>
            <a:chOff x="838200" y="2895600"/>
            <a:chExt cx="838200" cy="838200"/>
          </a:xfrm>
        </p:grpSpPr>
        <p:sp>
          <p:nvSpPr>
            <p:cNvPr id="13" name="Rounded Rectangle 12"/>
            <p:cNvSpPr/>
            <p:nvPr/>
          </p:nvSpPr>
          <p:spPr>
            <a:xfrm>
              <a:off x="838200" y="2895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68" name="Picture 4" descr="https://encrypted-tbn3.google.com/images?q=tbn:ANd9GcQM7xcapN10LWKmfipFC6EBE3dJl7SMnjq580D2NUZOwLmc2t3THg"/>
            <p:cNvPicPr>
              <a:picLocks noChangeAspect="1" noChangeArrowheads="1"/>
            </p:cNvPicPr>
            <p:nvPr/>
          </p:nvPicPr>
          <p:blipFill>
            <a:blip r:embed="rId4"/>
            <a:srcRect/>
            <a:stretch>
              <a:fillRect/>
            </a:stretch>
          </p:blipFill>
          <p:spPr bwMode="auto">
            <a:xfrm>
              <a:off x="955345" y="3053688"/>
              <a:ext cx="595951" cy="533400"/>
            </a:xfrm>
            <a:prstGeom prst="rect">
              <a:avLst/>
            </a:prstGeom>
            <a:noFill/>
          </p:spPr>
        </p:pic>
      </p:grpSp>
      <p:sp>
        <p:nvSpPr>
          <p:cNvPr id="14" name="Rectangle 13"/>
          <p:cNvSpPr/>
          <p:nvPr/>
        </p:nvSpPr>
        <p:spPr>
          <a:xfrm>
            <a:off x="1981200" y="2514600"/>
            <a:ext cx="4333046" cy="646331"/>
          </a:xfrm>
          <a:prstGeom prst="rect">
            <a:avLst/>
          </a:prstGeom>
        </p:spPr>
        <p:txBody>
          <a:bodyPr wrap="none">
            <a:spAutoFit/>
          </a:bodyPr>
          <a:lstStyle/>
          <a:p>
            <a:r>
              <a:rPr lang="en-US" sz="3600" dirty="0" smtClean="0"/>
              <a:t>Background Literature</a:t>
            </a:r>
          </a:p>
        </p:txBody>
      </p:sp>
      <p:sp>
        <p:nvSpPr>
          <p:cNvPr id="17" name="Rectangle 16"/>
          <p:cNvSpPr/>
          <p:nvPr/>
        </p:nvSpPr>
        <p:spPr>
          <a:xfrm>
            <a:off x="1981200" y="3733800"/>
            <a:ext cx="4541693" cy="646331"/>
          </a:xfrm>
          <a:prstGeom prst="rect">
            <a:avLst/>
          </a:prstGeom>
        </p:spPr>
        <p:txBody>
          <a:bodyPr wrap="none">
            <a:spAutoFit/>
          </a:bodyPr>
          <a:lstStyle/>
          <a:p>
            <a:r>
              <a:rPr lang="en-US" sz="3600" dirty="0" smtClean="0"/>
              <a:t>Research Contributions</a:t>
            </a:r>
          </a:p>
        </p:txBody>
      </p:sp>
      <p:grpSp>
        <p:nvGrpSpPr>
          <p:cNvPr id="9" name="Group 24"/>
          <p:cNvGrpSpPr/>
          <p:nvPr/>
        </p:nvGrpSpPr>
        <p:grpSpPr>
          <a:xfrm>
            <a:off x="1066800" y="4876800"/>
            <a:ext cx="838200" cy="838200"/>
            <a:chOff x="838200" y="5181600"/>
            <a:chExt cx="838200" cy="838200"/>
          </a:xfrm>
        </p:grpSpPr>
        <p:sp>
          <p:nvSpPr>
            <p:cNvPr id="19" name="Rounded Rectangle 1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872" name="Picture 8" descr="https://encrypted-tbn2.google.com/images?q=tbn:ANd9GcQY_2s48ogJnrrET6SF4ZiZ7T8CoTdwK5Oh5q7Ed2lyIQhNBvvZ_g"/>
            <p:cNvPicPr>
              <a:picLocks noChangeAspect="1" noChangeArrowheads="1"/>
            </p:cNvPicPr>
            <p:nvPr/>
          </p:nvPicPr>
          <p:blipFill>
            <a:blip r:embed="rId5"/>
            <a:srcRect/>
            <a:stretch>
              <a:fillRect/>
            </a:stretch>
          </p:blipFill>
          <p:spPr bwMode="auto">
            <a:xfrm>
              <a:off x="955344" y="5306704"/>
              <a:ext cx="609600" cy="609600"/>
            </a:xfrm>
            <a:prstGeom prst="rect">
              <a:avLst/>
            </a:prstGeom>
            <a:noFill/>
          </p:spPr>
        </p:pic>
      </p:grpSp>
      <p:sp>
        <p:nvSpPr>
          <p:cNvPr id="20" name="Rectangle 19"/>
          <p:cNvSpPr/>
          <p:nvPr/>
        </p:nvSpPr>
        <p:spPr>
          <a:xfrm>
            <a:off x="1981200" y="4916269"/>
            <a:ext cx="5736442" cy="646331"/>
          </a:xfrm>
          <a:prstGeom prst="rect">
            <a:avLst/>
          </a:prstGeom>
        </p:spPr>
        <p:txBody>
          <a:bodyPr wrap="none">
            <a:spAutoFit/>
          </a:bodyPr>
          <a:lstStyle/>
          <a:p>
            <a:r>
              <a:rPr lang="en-US" sz="3600" b="1" i="1" dirty="0" smtClean="0"/>
              <a:t>Conclusions and Future Work</a:t>
            </a:r>
            <a:endParaRPr lang="en-US" sz="3600" b="1" i="1" dirty="0"/>
          </a:p>
        </p:txBody>
      </p:sp>
      <p:grpSp>
        <p:nvGrpSpPr>
          <p:cNvPr id="11" name="Group 22"/>
          <p:cNvGrpSpPr/>
          <p:nvPr/>
        </p:nvGrpSpPr>
        <p:grpSpPr>
          <a:xfrm>
            <a:off x="1066800" y="3657600"/>
            <a:ext cx="838200" cy="838200"/>
            <a:chOff x="1066800" y="3657600"/>
            <a:chExt cx="838200" cy="838200"/>
          </a:xfrm>
        </p:grpSpPr>
        <p:sp>
          <p:nvSpPr>
            <p:cNvPr id="16" name="Rounded Rectangle 15"/>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938" name="Picture 2" descr="https://encrypted-tbn1.google.com/images?q=tbn:ANd9GcTfc9ArH01iBkL6YXMxW4f4qhbNEyoIUxurZnm97fAK0990fHTjbA"/>
            <p:cNvPicPr>
              <a:picLocks noChangeAspect="1" noChangeArrowheads="1"/>
            </p:cNvPicPr>
            <p:nvPr/>
          </p:nvPicPr>
          <p:blipFill>
            <a:blip r:embed="rId6"/>
            <a:srcRect/>
            <a:stretch>
              <a:fillRect/>
            </a:stretch>
          </p:blipFill>
          <p:spPr bwMode="auto">
            <a:xfrm>
              <a:off x="1184475" y="3847448"/>
              <a:ext cx="609600" cy="456612"/>
            </a:xfrm>
            <a:prstGeom prst="rect">
              <a:avLst/>
            </a:prstGeom>
            <a:noFill/>
          </p:spPr>
        </p:pic>
      </p:grpSp>
      <p:sp>
        <p:nvSpPr>
          <p:cNvPr id="24" name="Date Placeholder 23"/>
          <p:cNvSpPr>
            <a:spLocks noGrp="1"/>
          </p:cNvSpPr>
          <p:nvPr>
            <p:ph type="dt" sz="half" idx="14"/>
          </p:nvPr>
        </p:nvSpPr>
        <p:spPr/>
        <p:txBody>
          <a:bodyPr/>
          <a:lstStyle/>
          <a:p>
            <a:fld id="{8DE49CE6-69F9-4F69-BB89-F03565650C3D}" type="datetime4">
              <a:rPr lang="en-US" smtClean="0"/>
              <a:pPr/>
              <a:t>September 28, 2015</a:t>
            </a:fld>
            <a:endParaRPr lang="en-US" dirty="0"/>
          </a:p>
        </p:txBody>
      </p:sp>
      <p:sp>
        <p:nvSpPr>
          <p:cNvPr id="25" name="Slide Number Placeholder 24"/>
          <p:cNvSpPr>
            <a:spLocks noGrp="1"/>
          </p:cNvSpPr>
          <p:nvPr>
            <p:ph type="sldNum" sz="quarter" idx="15"/>
          </p:nvPr>
        </p:nvSpPr>
        <p:spPr/>
        <p:txBody>
          <a:bodyPr/>
          <a:lstStyle/>
          <a:p>
            <a:fld id="{8602B8DB-2F9B-4747-B883-1E2ED0C5C15F}" type="slidenum">
              <a:rPr lang="en-US" smtClean="0"/>
              <a:pPr/>
              <a:t>68</a:t>
            </a:fld>
            <a:endParaRPr lang="en-US"/>
          </a:p>
        </p:txBody>
      </p:sp>
      <p:sp>
        <p:nvSpPr>
          <p:cNvPr id="26" name="Footer Placeholder 25"/>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Conclusion</a:t>
            </a:r>
            <a:endParaRPr lang="en-US" b="1" i="1" dirty="0"/>
          </a:p>
        </p:txBody>
      </p:sp>
      <p:sp>
        <p:nvSpPr>
          <p:cNvPr id="8" name="Rectangle 7"/>
          <p:cNvSpPr/>
          <p:nvPr/>
        </p:nvSpPr>
        <p:spPr>
          <a:xfrm>
            <a:off x="1143000" y="1371600"/>
            <a:ext cx="7848600" cy="461665"/>
          </a:xfrm>
          <a:prstGeom prst="rect">
            <a:avLst/>
          </a:prstGeom>
        </p:spPr>
        <p:txBody>
          <a:bodyPr wrap="square">
            <a:spAutoFit/>
          </a:bodyPr>
          <a:lstStyle/>
          <a:p>
            <a:pPr algn="just"/>
            <a:r>
              <a:rPr lang="en-US" sz="2400" dirty="0" smtClean="0">
                <a:latin typeface="Arial" pitchFamily="34" charset="0"/>
                <a:cs typeface="Arial" pitchFamily="34" charset="0"/>
              </a:rPr>
              <a:t>Robust, Efficient  Timing </a:t>
            </a:r>
            <a:r>
              <a:rPr lang="en-US" sz="2400" dirty="0" err="1" smtClean="0">
                <a:latin typeface="Arial" pitchFamily="34" charset="0"/>
                <a:cs typeface="Arial" pitchFamily="34" charset="0"/>
              </a:rPr>
              <a:t>Synchronisation</a:t>
            </a:r>
            <a:endParaRPr lang="en-US" sz="2400" dirty="0">
              <a:latin typeface="Arial" pitchFamily="34" charset="0"/>
              <a:cs typeface="Arial" pitchFamily="34" charset="0"/>
            </a:endParaRPr>
          </a:p>
        </p:txBody>
      </p:sp>
      <p:sp>
        <p:nvSpPr>
          <p:cNvPr id="9" name="Rectangle 8"/>
          <p:cNvSpPr/>
          <p:nvPr/>
        </p:nvSpPr>
        <p:spPr>
          <a:xfrm>
            <a:off x="1066800" y="3257490"/>
            <a:ext cx="7848600" cy="461665"/>
          </a:xfrm>
          <a:prstGeom prst="rect">
            <a:avLst/>
          </a:prstGeom>
        </p:spPr>
        <p:txBody>
          <a:bodyPr wrap="square">
            <a:spAutoFit/>
          </a:bodyPr>
          <a:lstStyle/>
          <a:p>
            <a:pPr algn="just"/>
            <a:r>
              <a:rPr lang="en-US" sz="2400" dirty="0" smtClean="0">
                <a:latin typeface="Arial" pitchFamily="34" charset="0"/>
                <a:cs typeface="Arial" pitchFamily="34" charset="0"/>
              </a:rPr>
              <a:t> OFDM Spectrum Shaping based on CR Architecture</a:t>
            </a:r>
            <a:endParaRPr lang="en-US" sz="2400" dirty="0">
              <a:latin typeface="Arial" pitchFamily="34" charset="0"/>
              <a:cs typeface="Arial" pitchFamily="34" charset="0"/>
            </a:endParaRPr>
          </a:p>
        </p:txBody>
      </p:sp>
      <p:sp>
        <p:nvSpPr>
          <p:cNvPr id="10" name="Rectangle 9"/>
          <p:cNvSpPr/>
          <p:nvPr/>
        </p:nvSpPr>
        <p:spPr>
          <a:xfrm>
            <a:off x="1143000" y="4338935"/>
            <a:ext cx="7772400" cy="461665"/>
          </a:xfrm>
          <a:prstGeom prst="rect">
            <a:avLst/>
          </a:prstGeom>
        </p:spPr>
        <p:txBody>
          <a:bodyPr wrap="square">
            <a:spAutoFit/>
          </a:bodyPr>
          <a:lstStyle/>
          <a:p>
            <a:pPr algn="just"/>
            <a:r>
              <a:rPr lang="en-US" sz="2400" dirty="0" smtClean="0">
                <a:latin typeface="Arial" pitchFamily="34" charset="0"/>
                <a:cs typeface="Arial" pitchFamily="34" charset="0"/>
              </a:rPr>
              <a:t>Multi-Standard Radio Design </a:t>
            </a:r>
            <a:endParaRPr lang="en-US" sz="2400" dirty="0">
              <a:latin typeface="Arial" pitchFamily="34" charset="0"/>
              <a:cs typeface="Arial" pitchFamily="34" charset="0"/>
            </a:endParaRPr>
          </a:p>
        </p:txBody>
      </p:sp>
      <p:sp>
        <p:nvSpPr>
          <p:cNvPr id="30" name="Date Placeholder 29"/>
          <p:cNvSpPr>
            <a:spLocks noGrp="1"/>
          </p:cNvSpPr>
          <p:nvPr>
            <p:ph type="dt" sz="half" idx="14"/>
          </p:nvPr>
        </p:nvSpPr>
        <p:spPr/>
        <p:txBody>
          <a:bodyPr/>
          <a:lstStyle/>
          <a:p>
            <a:fld id="{FE1C6C70-C72E-4D1A-AA17-BC818558041D}" type="datetime4">
              <a:rPr lang="en-US" smtClean="0"/>
              <a:pPr/>
              <a:t>September 28,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69</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grpSp>
        <p:nvGrpSpPr>
          <p:cNvPr id="33" name="Group 11"/>
          <p:cNvGrpSpPr/>
          <p:nvPr/>
        </p:nvGrpSpPr>
        <p:grpSpPr>
          <a:xfrm>
            <a:off x="152400" y="152400"/>
            <a:ext cx="457200" cy="457200"/>
            <a:chOff x="838200" y="990600"/>
            <a:chExt cx="609600" cy="609600"/>
          </a:xfrm>
        </p:grpSpPr>
        <p:sp>
          <p:nvSpPr>
            <p:cNvPr id="34" name="Rounded Rectangle 33"/>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6" name="Group 11"/>
          <p:cNvGrpSpPr/>
          <p:nvPr/>
        </p:nvGrpSpPr>
        <p:grpSpPr>
          <a:xfrm>
            <a:off x="533400" y="1371600"/>
            <a:ext cx="457200" cy="457200"/>
            <a:chOff x="838200" y="990600"/>
            <a:chExt cx="609600" cy="609600"/>
          </a:xfrm>
        </p:grpSpPr>
        <p:sp>
          <p:nvSpPr>
            <p:cNvPr id="37" name="Rounded Rectangle 36"/>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8"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39" name="Group 11"/>
          <p:cNvGrpSpPr/>
          <p:nvPr/>
        </p:nvGrpSpPr>
        <p:grpSpPr>
          <a:xfrm>
            <a:off x="533400" y="3276600"/>
            <a:ext cx="457200" cy="457200"/>
            <a:chOff x="838200" y="990600"/>
            <a:chExt cx="609600" cy="609600"/>
          </a:xfrm>
        </p:grpSpPr>
        <p:sp>
          <p:nvSpPr>
            <p:cNvPr id="40" name="Rounded Rectangle 39"/>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1"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42" name="Group 11"/>
          <p:cNvGrpSpPr/>
          <p:nvPr/>
        </p:nvGrpSpPr>
        <p:grpSpPr>
          <a:xfrm>
            <a:off x="533400" y="4338935"/>
            <a:ext cx="457200" cy="457200"/>
            <a:chOff x="838200" y="990600"/>
            <a:chExt cx="609600" cy="609600"/>
          </a:xfrm>
        </p:grpSpPr>
        <p:sp>
          <p:nvSpPr>
            <p:cNvPr id="43" name="Rounded Rectangle 42"/>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4"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grpSp>
        <p:nvGrpSpPr>
          <p:cNvPr id="45" name="Group 11"/>
          <p:cNvGrpSpPr/>
          <p:nvPr/>
        </p:nvGrpSpPr>
        <p:grpSpPr>
          <a:xfrm>
            <a:off x="533400" y="2281535"/>
            <a:ext cx="457200" cy="457200"/>
            <a:chOff x="838200" y="990600"/>
            <a:chExt cx="609600" cy="609600"/>
          </a:xfrm>
        </p:grpSpPr>
        <p:sp>
          <p:nvSpPr>
            <p:cNvPr id="46" name="Rounded Rectangle 45"/>
            <p:cNvSpPr/>
            <p:nvPr/>
          </p:nvSpPr>
          <p:spPr>
            <a:xfrm>
              <a:off x="838200" y="990600"/>
              <a:ext cx="609600" cy="6096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7" name="Picture 4" descr="http://t1.gstatic.com/images?q=tbn:ANd9GcS4S5APMXda-jyCcHPFZV4itB0vXfgN48sR0DXv26QESCGtx2Kp6Q"/>
            <p:cNvPicPr>
              <a:picLocks noChangeAspect="1" noChangeArrowheads="1"/>
            </p:cNvPicPr>
            <p:nvPr/>
          </p:nvPicPr>
          <p:blipFill>
            <a:blip r:embed="rId3" cstate="print"/>
            <a:srcRect/>
            <a:stretch>
              <a:fillRect/>
            </a:stretch>
          </p:blipFill>
          <p:spPr bwMode="auto">
            <a:xfrm>
              <a:off x="939800" y="1104900"/>
              <a:ext cx="409092" cy="381000"/>
            </a:xfrm>
            <a:prstGeom prst="rect">
              <a:avLst/>
            </a:prstGeom>
            <a:noFill/>
          </p:spPr>
        </p:pic>
      </p:grpSp>
      <p:sp>
        <p:nvSpPr>
          <p:cNvPr id="48" name="Rectangle 47"/>
          <p:cNvSpPr/>
          <p:nvPr/>
        </p:nvSpPr>
        <p:spPr>
          <a:xfrm>
            <a:off x="1066800" y="2281535"/>
            <a:ext cx="7848600" cy="461665"/>
          </a:xfrm>
          <a:prstGeom prst="rect">
            <a:avLst/>
          </a:prstGeom>
        </p:spPr>
        <p:txBody>
          <a:bodyPr wrap="square">
            <a:spAutoFit/>
          </a:bodyPr>
          <a:lstStyle/>
          <a:p>
            <a:pPr algn="just"/>
            <a:r>
              <a:rPr lang="en-US" sz="2400" dirty="0" smtClean="0">
                <a:latin typeface="Arial" pitchFamily="34" charset="0"/>
                <a:cs typeface="Arial" pitchFamily="34" charset="0"/>
              </a:rPr>
              <a:t> An Architecture for IFO Estimation to Enhance Sync.</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28,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7</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Objective:</a:t>
            </a:r>
            <a:endParaRPr lang="en-US" sz="2000" dirty="0">
              <a:latin typeface="Arial" pitchFamily="34" charset="0"/>
              <a:cs typeface="Arial" pitchFamily="34" charset="0"/>
            </a:endParaRPr>
          </a:p>
        </p:txBody>
      </p:sp>
      <p:sp>
        <p:nvSpPr>
          <p:cNvPr id="20" name="Rectangle 19"/>
          <p:cNvSpPr/>
          <p:nvPr/>
        </p:nvSpPr>
        <p:spPr>
          <a:xfrm>
            <a:off x="2133600" y="1828800"/>
            <a:ext cx="66294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Enhance OFDM </a:t>
            </a:r>
            <a:r>
              <a:rPr lang="en-US" sz="2600" dirty="0" err="1" smtClean="0">
                <a:latin typeface="Arial" pitchFamily="34" charset="0"/>
                <a:cs typeface="Arial" pitchFamily="34" charset="0"/>
              </a:rPr>
              <a:t>Synchronisation</a:t>
            </a:r>
            <a:r>
              <a:rPr lang="en-US" sz="2600" dirty="0" smtClean="0">
                <a:latin typeface="Arial" pitchFamily="34" charset="0"/>
                <a:cs typeface="Arial" pitchFamily="34" charset="0"/>
              </a:rPr>
              <a:t> for MSCR </a:t>
            </a:r>
          </a:p>
        </p:txBody>
      </p:sp>
      <p:sp>
        <p:nvSpPr>
          <p:cNvPr id="21" name="Rectangle 20"/>
          <p:cNvSpPr/>
          <p:nvPr/>
        </p:nvSpPr>
        <p:spPr>
          <a:xfrm>
            <a:off x="2133600" y="2864822"/>
            <a:ext cx="69342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Dynamic Spectral Leakage Filtering on CRs</a:t>
            </a:r>
          </a:p>
        </p:txBody>
      </p:sp>
      <p:sp>
        <p:nvSpPr>
          <p:cNvPr id="22" name="Rectangle 21"/>
          <p:cNvSpPr/>
          <p:nvPr/>
        </p:nvSpPr>
        <p:spPr>
          <a:xfrm>
            <a:off x="2133600" y="3927157"/>
            <a:ext cx="6858000" cy="492443"/>
          </a:xfrm>
          <a:prstGeom prst="rect">
            <a:avLst/>
          </a:prstGeom>
        </p:spPr>
        <p:txBody>
          <a:bodyPr wrap="square">
            <a:spAutoFit/>
          </a:bodyPr>
          <a:lstStyle/>
          <a:p>
            <a:pPr marL="231775" indent="-231775" algn="just"/>
            <a:r>
              <a:rPr lang="en-US" sz="2600" dirty="0" smtClean="0">
                <a:latin typeface="Arial" pitchFamily="34" charset="0"/>
                <a:cs typeface="Arial" pitchFamily="34" charset="0"/>
              </a:rPr>
              <a:t>Agile and Reduced </a:t>
            </a:r>
            <a:r>
              <a:rPr lang="en-US" sz="2600" dirty="0" err="1" smtClean="0">
                <a:latin typeface="Arial" pitchFamily="34" charset="0"/>
                <a:cs typeface="Arial" pitchFamily="34" charset="0"/>
              </a:rPr>
              <a:t>Config</a:t>
            </a:r>
            <a:r>
              <a:rPr lang="en-US" sz="2600" dirty="0" smtClean="0">
                <a:latin typeface="Arial" pitchFamily="34" charset="0"/>
                <a:cs typeface="Arial" pitchFamily="34" charset="0"/>
              </a:rPr>
              <a:t>. Time  Architecture </a:t>
            </a:r>
          </a:p>
        </p:txBody>
      </p:sp>
      <p:grpSp>
        <p:nvGrpSpPr>
          <p:cNvPr id="23" name="Group 22"/>
          <p:cNvGrpSpPr/>
          <p:nvPr/>
        </p:nvGrpSpPr>
        <p:grpSpPr>
          <a:xfrm>
            <a:off x="1600200" y="1828800"/>
            <a:ext cx="457200" cy="457200"/>
            <a:chOff x="1066800" y="3657600"/>
            <a:chExt cx="838200" cy="838200"/>
          </a:xfrm>
        </p:grpSpPr>
        <p:sp>
          <p:nvSpPr>
            <p:cNvPr id="24" name="Rounded Rectangle 23"/>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5"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26" name="Group 25"/>
          <p:cNvGrpSpPr/>
          <p:nvPr/>
        </p:nvGrpSpPr>
        <p:grpSpPr>
          <a:xfrm>
            <a:off x="1600200" y="2864822"/>
            <a:ext cx="457200" cy="457200"/>
            <a:chOff x="1066800" y="3657600"/>
            <a:chExt cx="838200" cy="838200"/>
          </a:xfrm>
        </p:grpSpPr>
        <p:sp>
          <p:nvSpPr>
            <p:cNvPr id="27" name="Rounded Rectangle 26"/>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8"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grpSp>
        <p:nvGrpSpPr>
          <p:cNvPr id="29" name="Group 28"/>
          <p:cNvGrpSpPr/>
          <p:nvPr/>
        </p:nvGrpSpPr>
        <p:grpSpPr>
          <a:xfrm>
            <a:off x="1600200" y="3927157"/>
            <a:ext cx="457200" cy="457200"/>
            <a:chOff x="1066800" y="3657600"/>
            <a:chExt cx="838200" cy="838200"/>
          </a:xfrm>
        </p:grpSpPr>
        <p:sp>
          <p:nvSpPr>
            <p:cNvPr id="30" name="Rounded Rectangle 29"/>
            <p:cNvSpPr/>
            <p:nvPr/>
          </p:nvSpPr>
          <p:spPr>
            <a:xfrm>
              <a:off x="1066800" y="3657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2" descr="https://encrypted-tbn1.google.com/images?q=tbn:ANd9GcTfc9ArH01iBkL6YXMxW4f4qhbNEyoIUxurZnm97fAK0990fHTjbA"/>
            <p:cNvPicPr>
              <a:picLocks noChangeAspect="1" noChangeArrowheads="1"/>
            </p:cNvPicPr>
            <p:nvPr/>
          </p:nvPicPr>
          <p:blipFill>
            <a:blip r:embed="rId3" cstate="print"/>
            <a:srcRect/>
            <a:stretch>
              <a:fillRect/>
            </a:stretch>
          </p:blipFill>
          <p:spPr bwMode="auto">
            <a:xfrm>
              <a:off x="1184475" y="3847448"/>
              <a:ext cx="609600" cy="456612"/>
            </a:xfrm>
            <a:prstGeom prst="rect">
              <a:avLst/>
            </a:prstGeom>
            <a:noFill/>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Future Direction</a:t>
            </a:r>
            <a:endParaRPr lang="en-US" b="1" i="1" dirty="0"/>
          </a:p>
        </p:txBody>
      </p:sp>
      <p:sp>
        <p:nvSpPr>
          <p:cNvPr id="8" name="Rectangle 7"/>
          <p:cNvSpPr/>
          <p:nvPr/>
        </p:nvSpPr>
        <p:spPr>
          <a:xfrm>
            <a:off x="838200" y="1367135"/>
            <a:ext cx="7924800" cy="461665"/>
          </a:xfrm>
          <a:prstGeom prst="rect">
            <a:avLst/>
          </a:prstGeom>
        </p:spPr>
        <p:txBody>
          <a:bodyPr wrap="square">
            <a:spAutoFit/>
          </a:bodyPr>
          <a:lstStyle/>
          <a:p>
            <a:r>
              <a:rPr lang="en-SG" sz="2400" dirty="0" smtClean="0">
                <a:latin typeface="Arial" pitchFamily="34" charset="0"/>
                <a:cs typeface="Arial" pitchFamily="34" charset="0"/>
              </a:rPr>
              <a:t>Increase Spectrum Efficiency with Shaping for NC-</a:t>
            </a:r>
            <a:r>
              <a:rPr lang="en-US" sz="2400" dirty="0" smtClean="0">
                <a:latin typeface="Arial" pitchFamily="34" charset="0"/>
                <a:cs typeface="Arial" pitchFamily="34" charset="0"/>
              </a:rPr>
              <a:t>OFDM</a:t>
            </a:r>
            <a:endParaRPr lang="en-US" sz="2400" dirty="0">
              <a:latin typeface="Arial" pitchFamily="34" charset="0"/>
              <a:cs typeface="Arial" pitchFamily="34" charset="0"/>
            </a:endParaRPr>
          </a:p>
        </p:txBody>
      </p:sp>
      <p:sp>
        <p:nvSpPr>
          <p:cNvPr id="9" name="Rectangle 8"/>
          <p:cNvSpPr/>
          <p:nvPr/>
        </p:nvSpPr>
        <p:spPr>
          <a:xfrm>
            <a:off x="838200" y="2209800"/>
            <a:ext cx="7848600" cy="461665"/>
          </a:xfrm>
          <a:prstGeom prst="rect">
            <a:avLst/>
          </a:prstGeom>
        </p:spPr>
        <p:txBody>
          <a:bodyPr wrap="square">
            <a:spAutoFit/>
          </a:bodyPr>
          <a:lstStyle/>
          <a:p>
            <a:pPr algn="just"/>
            <a:r>
              <a:rPr lang="en-SG" sz="2400" dirty="0" smtClean="0">
                <a:latin typeface="Arial" pitchFamily="34" charset="0"/>
                <a:cs typeface="Arial" pitchFamily="34" charset="0"/>
              </a:rPr>
              <a:t>Efficiently Adaptive Shaping Spectral Leakage</a:t>
            </a:r>
            <a:endParaRPr lang="en-US" sz="2400" dirty="0">
              <a:latin typeface="Arial" pitchFamily="34" charset="0"/>
              <a:cs typeface="Arial" pitchFamily="34" charset="0"/>
            </a:endParaRPr>
          </a:p>
        </p:txBody>
      </p:sp>
      <p:sp>
        <p:nvSpPr>
          <p:cNvPr id="10" name="Rectangle 9"/>
          <p:cNvSpPr/>
          <p:nvPr/>
        </p:nvSpPr>
        <p:spPr>
          <a:xfrm>
            <a:off x="838200" y="2971800"/>
            <a:ext cx="7772400" cy="830997"/>
          </a:xfrm>
          <a:prstGeom prst="rect">
            <a:avLst/>
          </a:prstGeom>
        </p:spPr>
        <p:txBody>
          <a:bodyPr wrap="square">
            <a:spAutoFit/>
          </a:bodyPr>
          <a:lstStyle/>
          <a:p>
            <a:r>
              <a:rPr lang="en-US" sz="2400" dirty="0" err="1" smtClean="0">
                <a:latin typeface="Arial" pitchFamily="34" charset="0"/>
                <a:cs typeface="Arial" pitchFamily="34" charset="0"/>
              </a:rPr>
              <a:t>Standardised</a:t>
            </a:r>
            <a:r>
              <a:rPr lang="en-US" sz="2400" dirty="0" smtClean="0">
                <a:latin typeface="Arial" pitchFamily="34" charset="0"/>
                <a:cs typeface="Arial" pitchFamily="34" charset="0"/>
              </a:rPr>
              <a:t> Software Interface for Multi-Standard</a:t>
            </a:r>
          </a:p>
          <a:p>
            <a:r>
              <a:rPr lang="en-US" sz="2400" dirty="0" smtClean="0">
                <a:latin typeface="Arial" pitchFamily="34" charset="0"/>
                <a:cs typeface="Arial" pitchFamily="34" charset="0"/>
              </a:rPr>
              <a:t>Radio Platform</a:t>
            </a:r>
            <a:endParaRPr lang="en-US" sz="2400" dirty="0">
              <a:latin typeface="Arial" pitchFamily="34" charset="0"/>
              <a:cs typeface="Arial" pitchFamily="34" charset="0"/>
            </a:endParaRPr>
          </a:p>
        </p:txBody>
      </p:sp>
      <p:sp>
        <p:nvSpPr>
          <p:cNvPr id="11" name="Rectangle 10"/>
          <p:cNvSpPr/>
          <p:nvPr/>
        </p:nvSpPr>
        <p:spPr>
          <a:xfrm>
            <a:off x="838200" y="4933890"/>
            <a:ext cx="8305800" cy="461665"/>
          </a:xfrm>
          <a:prstGeom prst="rect">
            <a:avLst/>
          </a:prstGeom>
        </p:spPr>
        <p:txBody>
          <a:bodyPr wrap="square">
            <a:spAutoFit/>
          </a:bodyPr>
          <a:lstStyle/>
          <a:p>
            <a:r>
              <a:rPr lang="en-SG" sz="2400" dirty="0" smtClean="0">
                <a:latin typeface="Arial" pitchFamily="34" charset="0"/>
                <a:cs typeface="Arial" pitchFamily="34" charset="0"/>
              </a:rPr>
              <a:t>Higher Layer Knowledge to Minimise </a:t>
            </a:r>
            <a:r>
              <a:rPr lang="en-SG" sz="2400" dirty="0" err="1" smtClean="0">
                <a:latin typeface="Arial" pitchFamily="34" charset="0"/>
                <a:cs typeface="Arial" pitchFamily="34" charset="0"/>
              </a:rPr>
              <a:t>Reconfig</a:t>
            </a:r>
            <a:r>
              <a:rPr lang="en-SG" sz="2400" dirty="0" smtClean="0">
                <a:latin typeface="Arial" pitchFamily="34" charset="0"/>
                <a:cs typeface="Arial" pitchFamily="34" charset="0"/>
              </a:rPr>
              <a:t>.</a:t>
            </a:r>
            <a:r>
              <a:rPr lang="en-US" sz="2400" dirty="0" smtClean="0">
                <a:latin typeface="Arial" pitchFamily="34" charset="0"/>
                <a:cs typeface="Arial" pitchFamily="34" charset="0"/>
              </a:rPr>
              <a:t> Time</a:t>
            </a:r>
            <a:endParaRPr lang="en-US" sz="2400" dirty="0">
              <a:latin typeface="Arial" pitchFamily="34" charset="0"/>
              <a:cs typeface="Arial" pitchFamily="34" charset="0"/>
            </a:endParaRPr>
          </a:p>
        </p:txBody>
      </p:sp>
      <p:sp>
        <p:nvSpPr>
          <p:cNvPr id="24" name="Rectangle 23"/>
          <p:cNvSpPr/>
          <p:nvPr/>
        </p:nvSpPr>
        <p:spPr>
          <a:xfrm>
            <a:off x="838200" y="4038600"/>
            <a:ext cx="7924800" cy="461665"/>
          </a:xfrm>
          <a:prstGeom prst="rect">
            <a:avLst/>
          </a:prstGeom>
        </p:spPr>
        <p:txBody>
          <a:bodyPr wrap="square">
            <a:spAutoFit/>
          </a:bodyPr>
          <a:lstStyle/>
          <a:p>
            <a:pPr algn="just"/>
            <a:r>
              <a:rPr lang="en-US" sz="2400" dirty="0" smtClean="0">
                <a:latin typeface="Arial" pitchFamily="34" charset="0"/>
                <a:cs typeface="Arial" pitchFamily="34" charset="0"/>
              </a:rPr>
              <a:t>Alternative Multi-Carrier Modulations Techniques</a:t>
            </a:r>
            <a:endParaRPr lang="en-US" sz="2400" dirty="0">
              <a:latin typeface="Arial" pitchFamily="34" charset="0"/>
              <a:cs typeface="Arial" pitchFamily="34" charset="0"/>
            </a:endParaRPr>
          </a:p>
        </p:txBody>
      </p:sp>
      <p:sp>
        <p:nvSpPr>
          <p:cNvPr id="30" name="Date Placeholder 29"/>
          <p:cNvSpPr>
            <a:spLocks noGrp="1"/>
          </p:cNvSpPr>
          <p:nvPr>
            <p:ph type="dt" sz="half" idx="14"/>
          </p:nvPr>
        </p:nvSpPr>
        <p:spPr/>
        <p:txBody>
          <a:bodyPr/>
          <a:lstStyle/>
          <a:p>
            <a:fld id="{FE1C6C70-C72E-4D1A-AA17-BC818558041D}" type="datetime4">
              <a:rPr lang="en-US" smtClean="0"/>
              <a:pPr/>
              <a:t>September 28, 2015</a:t>
            </a:fld>
            <a:endParaRPr lang="en-US" dirty="0"/>
          </a:p>
        </p:txBody>
      </p:sp>
      <p:sp>
        <p:nvSpPr>
          <p:cNvPr id="31" name="Slide Number Placeholder 30"/>
          <p:cNvSpPr>
            <a:spLocks noGrp="1"/>
          </p:cNvSpPr>
          <p:nvPr>
            <p:ph type="sldNum" sz="quarter" idx="15"/>
          </p:nvPr>
        </p:nvSpPr>
        <p:spPr/>
        <p:txBody>
          <a:bodyPr/>
          <a:lstStyle/>
          <a:p>
            <a:fld id="{8602B8DB-2F9B-4747-B883-1E2ED0C5C15F}" type="slidenum">
              <a:rPr lang="en-US" smtClean="0"/>
              <a:pPr/>
              <a:t>70</a:t>
            </a:fld>
            <a:endParaRPr lang="en-US"/>
          </a:p>
        </p:txBody>
      </p:sp>
      <p:sp>
        <p:nvSpPr>
          <p:cNvPr id="32" name="Footer Placeholder 31"/>
          <p:cNvSpPr>
            <a:spLocks noGrp="1"/>
          </p:cNvSpPr>
          <p:nvPr>
            <p:ph type="ftr" sz="quarter" idx="16"/>
          </p:nvPr>
        </p:nvSpPr>
        <p:spPr/>
        <p:txBody>
          <a:bodyPr/>
          <a:lstStyle/>
          <a:p>
            <a:r>
              <a:rPr lang="en-US" smtClean="0"/>
              <a:t>Techniques for Multi-Standard Cognitive Radios on FPGAs</a:t>
            </a:r>
            <a:endParaRPr lang="en-US"/>
          </a:p>
        </p:txBody>
      </p:sp>
      <p:grpSp>
        <p:nvGrpSpPr>
          <p:cNvPr id="34" name="Group 24"/>
          <p:cNvGrpSpPr/>
          <p:nvPr/>
        </p:nvGrpSpPr>
        <p:grpSpPr>
          <a:xfrm>
            <a:off x="152400" y="152400"/>
            <a:ext cx="457200" cy="457200"/>
            <a:chOff x="838200" y="5181600"/>
            <a:chExt cx="838200" cy="838200"/>
          </a:xfrm>
        </p:grpSpPr>
        <p:sp>
          <p:nvSpPr>
            <p:cNvPr id="35" name="Rounded Rectangle 34"/>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6"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37" name="Group 24"/>
          <p:cNvGrpSpPr/>
          <p:nvPr/>
        </p:nvGrpSpPr>
        <p:grpSpPr>
          <a:xfrm>
            <a:off x="381000" y="1371600"/>
            <a:ext cx="457200" cy="457200"/>
            <a:chOff x="838200" y="5181600"/>
            <a:chExt cx="838200" cy="838200"/>
          </a:xfrm>
        </p:grpSpPr>
        <p:sp>
          <p:nvSpPr>
            <p:cNvPr id="38" name="Rounded Rectangle 37"/>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0" name="Group 24"/>
          <p:cNvGrpSpPr/>
          <p:nvPr/>
        </p:nvGrpSpPr>
        <p:grpSpPr>
          <a:xfrm>
            <a:off x="381000" y="2209800"/>
            <a:ext cx="457200" cy="457200"/>
            <a:chOff x="838200" y="5181600"/>
            <a:chExt cx="838200" cy="838200"/>
          </a:xfrm>
        </p:grpSpPr>
        <p:sp>
          <p:nvSpPr>
            <p:cNvPr id="41" name="Rounded Rectangle 40"/>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2"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3" name="Group 24"/>
          <p:cNvGrpSpPr/>
          <p:nvPr/>
        </p:nvGrpSpPr>
        <p:grpSpPr>
          <a:xfrm>
            <a:off x="381000" y="3124200"/>
            <a:ext cx="457200" cy="457200"/>
            <a:chOff x="838200" y="5181600"/>
            <a:chExt cx="838200" cy="838200"/>
          </a:xfrm>
        </p:grpSpPr>
        <p:sp>
          <p:nvSpPr>
            <p:cNvPr id="44" name="Rounded Rectangle 43"/>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5"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48" name="Group 24"/>
          <p:cNvGrpSpPr/>
          <p:nvPr/>
        </p:nvGrpSpPr>
        <p:grpSpPr>
          <a:xfrm>
            <a:off x="381000" y="4038600"/>
            <a:ext cx="457200" cy="457200"/>
            <a:chOff x="838200" y="5181600"/>
            <a:chExt cx="838200" cy="838200"/>
          </a:xfrm>
        </p:grpSpPr>
        <p:sp>
          <p:nvSpPr>
            <p:cNvPr id="49" name="Rounded Rectangle 48"/>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50"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grpSp>
        <p:nvGrpSpPr>
          <p:cNvPr id="51" name="Group 24"/>
          <p:cNvGrpSpPr/>
          <p:nvPr/>
        </p:nvGrpSpPr>
        <p:grpSpPr>
          <a:xfrm>
            <a:off x="381000" y="4876800"/>
            <a:ext cx="457200" cy="457200"/>
            <a:chOff x="838200" y="5181600"/>
            <a:chExt cx="838200" cy="838200"/>
          </a:xfrm>
        </p:grpSpPr>
        <p:sp>
          <p:nvSpPr>
            <p:cNvPr id="52" name="Rounded Rectangle 51"/>
            <p:cNvSpPr/>
            <p:nvPr/>
          </p:nvSpPr>
          <p:spPr>
            <a:xfrm>
              <a:off x="838200" y="5181600"/>
              <a:ext cx="838200" cy="838200"/>
            </a:xfrm>
            <a:prstGeom prst="roundRect">
              <a:avLst>
                <a:gd name="adj" fmla="val 279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53" name="Picture 8" descr="https://encrypted-tbn2.google.com/images?q=tbn:ANd9GcQY_2s48ogJnrrET6SF4ZiZ7T8CoTdwK5Oh5q7Ed2lyIQhNBvvZ_g"/>
            <p:cNvPicPr>
              <a:picLocks noChangeAspect="1" noChangeArrowheads="1"/>
            </p:cNvPicPr>
            <p:nvPr/>
          </p:nvPicPr>
          <p:blipFill>
            <a:blip r:embed="rId3" cstate="print"/>
            <a:srcRect/>
            <a:stretch>
              <a:fillRect/>
            </a:stretch>
          </p:blipFill>
          <p:spPr bwMode="auto">
            <a:xfrm>
              <a:off x="955344" y="5306704"/>
              <a:ext cx="609600" cy="609600"/>
            </a:xfrm>
            <a:prstGeom prst="rect">
              <a:avLst/>
            </a:prstGeom>
            <a:noFill/>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9200" y="2228671"/>
            <a:ext cx="7924800" cy="1200329"/>
          </a:xfrm>
          <a:prstGeom prst="rect">
            <a:avLst/>
          </a:prstGeom>
          <a:noFill/>
        </p:spPr>
        <p:txBody>
          <a:bodyPr wrap="square" rtlCol="0">
            <a:spAutoFit/>
          </a:bodyPr>
          <a:lstStyle/>
          <a:p>
            <a:pPr algn="ctr"/>
            <a:r>
              <a:rPr lang="en-US" sz="7200" dirty="0" smtClean="0">
                <a:solidFill>
                  <a:srgbClr val="0070C0"/>
                </a:solidFill>
              </a:rPr>
              <a:t>THANK YOU!</a:t>
            </a:r>
            <a:endParaRPr lang="en-US" sz="7200" dirty="0">
              <a:solidFill>
                <a:srgbClr val="0070C0"/>
              </a:solidFill>
            </a:endParaRPr>
          </a:p>
        </p:txBody>
      </p:sp>
      <p:pic>
        <p:nvPicPr>
          <p:cNvPr id="1028" name="Picture 4" descr="http://t3.gstatic.com/images?q=tbn:ANd9GcQp_EqRZpMHY4D6KtCzjvKusAp5a1SwB05pd_bAAz7ba6D92sLYNw"/>
          <p:cNvPicPr>
            <a:picLocks noChangeAspect="1" noChangeArrowheads="1"/>
          </p:cNvPicPr>
          <p:nvPr/>
        </p:nvPicPr>
        <p:blipFill>
          <a:blip r:embed="rId3"/>
          <a:srcRect/>
          <a:stretch>
            <a:fillRect/>
          </a:stretch>
        </p:blipFill>
        <p:spPr bwMode="auto">
          <a:xfrm>
            <a:off x="685800" y="1752600"/>
            <a:ext cx="1905000" cy="1981200"/>
          </a:xfrm>
          <a:prstGeom prst="rect">
            <a:avLst/>
          </a:prstGeom>
          <a:noFill/>
        </p:spPr>
      </p:pic>
      <p:sp>
        <p:nvSpPr>
          <p:cNvPr id="10" name="Date Placeholder 9"/>
          <p:cNvSpPr>
            <a:spLocks noGrp="1"/>
          </p:cNvSpPr>
          <p:nvPr>
            <p:ph type="dt" sz="half" idx="14"/>
          </p:nvPr>
        </p:nvSpPr>
        <p:spPr/>
        <p:txBody>
          <a:bodyPr/>
          <a:lstStyle/>
          <a:p>
            <a:fld id="{BD61482B-3E9E-4B12-AED2-8B590268C553}" type="datetime4">
              <a:rPr lang="en-US" smtClean="0"/>
              <a:pPr/>
              <a:t>September 28, 2015</a:t>
            </a:fld>
            <a:endParaRPr lang="en-US" dirty="0"/>
          </a:p>
        </p:txBody>
      </p:sp>
      <p:sp>
        <p:nvSpPr>
          <p:cNvPr id="11" name="Slide Number Placeholder 10"/>
          <p:cNvSpPr>
            <a:spLocks noGrp="1"/>
          </p:cNvSpPr>
          <p:nvPr>
            <p:ph type="sldNum" sz="quarter" idx="15"/>
          </p:nvPr>
        </p:nvSpPr>
        <p:spPr/>
        <p:txBody>
          <a:bodyPr/>
          <a:lstStyle/>
          <a:p>
            <a:fld id="{8602B8DB-2F9B-4747-B883-1E2ED0C5C15F}" type="slidenum">
              <a:rPr lang="en-US" smtClean="0"/>
              <a:pPr/>
              <a:t>71</a:t>
            </a:fld>
            <a:endParaRPr lang="en-US"/>
          </a:p>
        </p:txBody>
      </p:sp>
      <p:sp>
        <p:nvSpPr>
          <p:cNvPr id="12" name="Footer Placeholder 11"/>
          <p:cNvSpPr>
            <a:spLocks noGrp="1"/>
          </p:cNvSpPr>
          <p:nvPr>
            <p:ph type="ftr" sz="quarter" idx="16"/>
          </p:nvPr>
        </p:nvSpPr>
        <p:spPr/>
        <p:txBody>
          <a:bodyPr/>
          <a:lstStyle/>
          <a:p>
            <a:r>
              <a:rPr lang="en-US" smtClean="0"/>
              <a:t>Techniques for Multi-Standard Cognitive Radios on FPGAs</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28,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8</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Contributions:</a:t>
            </a:r>
            <a:endParaRPr lang="en-US" sz="2000" dirty="0">
              <a:latin typeface="Arial" pitchFamily="34" charset="0"/>
              <a:cs typeface="Arial" pitchFamily="34" charset="0"/>
            </a:endParaRPr>
          </a:p>
        </p:txBody>
      </p:sp>
      <p:sp>
        <p:nvSpPr>
          <p:cNvPr id="7" name="Rectangle 6"/>
          <p:cNvSpPr/>
          <p:nvPr/>
        </p:nvSpPr>
        <p:spPr>
          <a:xfrm>
            <a:off x="457200" y="2590800"/>
            <a:ext cx="8229600" cy="707886"/>
          </a:xfrm>
          <a:prstGeom prst="rect">
            <a:avLst/>
          </a:prstGeom>
        </p:spPr>
        <p:txBody>
          <a:bodyPr wrap="square">
            <a:spAutoFit/>
          </a:bodyPr>
          <a:lstStyle/>
          <a:p>
            <a:r>
              <a:rPr lang="en-SG" sz="2000" dirty="0" smtClean="0">
                <a:latin typeface="Arial" pitchFamily="34" charset="0"/>
                <a:cs typeface="Arial" pitchFamily="34" charset="0"/>
              </a:rPr>
              <a:t>A novel OFDM synchronisation method combining robust performance with computational efficiency</a:t>
            </a:r>
            <a:endParaRPr lang="en-US" sz="2000" dirty="0">
              <a:latin typeface="Arial" pitchFamily="34" charset="0"/>
              <a:cs typeface="Arial" pitchFamily="34" charset="0"/>
            </a:endParaRPr>
          </a:p>
        </p:txBody>
      </p:sp>
      <p:sp>
        <p:nvSpPr>
          <p:cNvPr id="8" name="Rectangle 7"/>
          <p:cNvSpPr/>
          <p:nvPr/>
        </p:nvSpPr>
        <p:spPr>
          <a:xfrm>
            <a:off x="457200" y="1447800"/>
            <a:ext cx="8229600" cy="400110"/>
          </a:xfrm>
          <a:prstGeom prst="rect">
            <a:avLst/>
          </a:prstGeom>
        </p:spPr>
        <p:txBody>
          <a:bodyPr wrap="square">
            <a:spAutoFit/>
          </a:bodyPr>
          <a:lstStyle/>
          <a:p>
            <a:pPr algn="just"/>
            <a:r>
              <a:rPr lang="en-US" sz="2000" dirty="0" smtClean="0">
                <a:latin typeface="Arial" pitchFamily="34" charset="0"/>
                <a:cs typeface="Arial" pitchFamily="34" charset="0"/>
              </a:rPr>
              <a:t>A </a:t>
            </a:r>
            <a:r>
              <a:rPr lang="en-US" sz="2000" dirty="0" err="1" smtClean="0">
                <a:latin typeface="Arial" pitchFamily="34" charset="0"/>
                <a:cs typeface="Arial" pitchFamily="34" charset="0"/>
              </a:rPr>
              <a:t>multipilerless</a:t>
            </a:r>
            <a:r>
              <a:rPr lang="en-US" sz="2000" dirty="0" smtClean="0">
                <a:latin typeface="Arial" pitchFamily="34" charset="0"/>
                <a:cs typeface="Arial" pitchFamily="34" charset="0"/>
              </a:rPr>
              <a:t> correlation technique for OFDM timing </a:t>
            </a:r>
            <a:r>
              <a:rPr lang="en-US" sz="2000" dirty="0" err="1" smtClean="0">
                <a:latin typeface="Arial" pitchFamily="34" charset="0"/>
                <a:cs typeface="Arial" pitchFamily="34" charset="0"/>
              </a:rPr>
              <a:t>synchronisation</a:t>
            </a:r>
            <a:r>
              <a:rPr lang="en-US" sz="2000" dirty="0" smtClean="0">
                <a:latin typeface="Arial" pitchFamily="34" charset="0"/>
                <a:cs typeface="Arial" pitchFamily="34" charset="0"/>
              </a:rPr>
              <a:t>.</a:t>
            </a:r>
          </a:p>
        </p:txBody>
      </p:sp>
      <p:sp>
        <p:nvSpPr>
          <p:cNvPr id="9" name="Rectangle 8"/>
          <p:cNvSpPr/>
          <p:nvPr/>
        </p:nvSpPr>
        <p:spPr>
          <a:xfrm>
            <a:off x="457200" y="3272135"/>
            <a:ext cx="8229600" cy="461665"/>
          </a:xfrm>
          <a:prstGeom prst="rect">
            <a:avLst/>
          </a:prstGeom>
        </p:spPr>
        <p:txBody>
          <a:bodyPr wrap="square">
            <a:spAutoFit/>
          </a:bodyPr>
          <a:lstStyle/>
          <a:p>
            <a:r>
              <a:rPr lang="en-US" sz="1200" b="1" i="1" dirty="0" smtClean="0">
                <a:latin typeface="Arial" pitchFamily="34" charset="0"/>
                <a:cs typeface="Arial" pitchFamily="34" charset="0"/>
              </a:rPr>
              <a:t>(2) </a:t>
            </a:r>
            <a:r>
              <a:rPr lang="en-US" sz="1200" i="1" dirty="0" smtClean="0">
                <a:latin typeface="Arial" pitchFamily="34" charset="0"/>
                <a:cs typeface="Arial" pitchFamily="34" charset="0"/>
              </a:rPr>
              <a:t>T. H. Pham,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and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“Robust and Efficient OFDM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for FPGA-Based Radios,” in Circuits, Systems, and Signal Processing, vol. 33, no. 8, pp. 2475 - 2493, Aug. 2014, Springer.</a:t>
            </a:r>
          </a:p>
        </p:txBody>
      </p:sp>
      <p:sp>
        <p:nvSpPr>
          <p:cNvPr id="10" name="Rectangle 9"/>
          <p:cNvSpPr/>
          <p:nvPr/>
        </p:nvSpPr>
        <p:spPr>
          <a:xfrm>
            <a:off x="457200" y="1824335"/>
            <a:ext cx="8229600" cy="461665"/>
          </a:xfrm>
          <a:prstGeom prst="rect">
            <a:avLst/>
          </a:prstGeom>
        </p:spPr>
        <p:txBody>
          <a:bodyPr wrap="square">
            <a:spAutoFit/>
          </a:bodyPr>
          <a:lstStyle/>
          <a:p>
            <a:pPr algn="just"/>
            <a:r>
              <a:rPr lang="en-US" sz="1200" b="1" i="1" dirty="0" smtClean="0">
                <a:latin typeface="Arial" pitchFamily="34" charset="0"/>
                <a:cs typeface="Arial" pitchFamily="34" charset="0"/>
              </a:rPr>
              <a:t>(1) </a:t>
            </a:r>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“Low-power correlation for IEEE 802.16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on FPGA," in IEEE Transactions on Very Large Scale Integration (VLSI) Systems, vol. 21, no. 8, pp. 1549 – 1553, Aug. 2013.</a:t>
            </a:r>
          </a:p>
        </p:txBody>
      </p:sp>
      <p:sp>
        <p:nvSpPr>
          <p:cNvPr id="11" name="Rectangle 10"/>
          <p:cNvSpPr/>
          <p:nvPr/>
        </p:nvSpPr>
        <p:spPr>
          <a:xfrm>
            <a:off x="457200" y="4796135"/>
            <a:ext cx="8229600" cy="646331"/>
          </a:xfrm>
          <a:prstGeom prst="rect">
            <a:avLst/>
          </a:prstGeom>
        </p:spPr>
        <p:txBody>
          <a:bodyPr wrap="square">
            <a:spAutoFit/>
          </a:bodyPr>
          <a:lstStyle/>
          <a:p>
            <a:pPr algn="just"/>
            <a:r>
              <a:rPr lang="en-US" sz="1200" b="1" i="1" dirty="0" smtClean="0">
                <a:latin typeface="Arial" pitchFamily="34" charset="0"/>
                <a:cs typeface="Arial" pitchFamily="34" charset="0"/>
              </a:rPr>
              <a:t>(3) </a:t>
            </a:r>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“Efficient Integer Frequency Offset Estimation Architecture for Enhanced OFDM </a:t>
            </a:r>
            <a:r>
              <a:rPr lang="en-US" sz="1200" i="1" dirty="0" err="1" smtClean="0">
                <a:latin typeface="Arial" pitchFamily="34" charset="0"/>
                <a:cs typeface="Arial" pitchFamily="34" charset="0"/>
              </a:rPr>
              <a:t>Synchronisation</a:t>
            </a:r>
            <a:r>
              <a:rPr lang="en-US" sz="1200" i="1" dirty="0" smtClean="0">
                <a:latin typeface="Arial" pitchFamily="34" charset="0"/>
                <a:cs typeface="Arial" pitchFamily="34" charset="0"/>
              </a:rPr>
              <a:t>,” accepted for IEEE Transactions on Very Large Scale Integration (VLSI) Systems, 2015.</a:t>
            </a:r>
            <a:endParaRPr lang="en-US" sz="1200" i="1" dirty="0">
              <a:latin typeface="Arial" pitchFamily="34" charset="0"/>
              <a:cs typeface="Arial" pitchFamily="34" charset="0"/>
            </a:endParaRPr>
          </a:p>
        </p:txBody>
      </p:sp>
      <p:sp>
        <p:nvSpPr>
          <p:cNvPr id="20" name="Rectangle 19"/>
          <p:cNvSpPr/>
          <p:nvPr/>
        </p:nvSpPr>
        <p:spPr>
          <a:xfrm>
            <a:off x="457200" y="4110335"/>
            <a:ext cx="8229600" cy="707886"/>
          </a:xfrm>
          <a:prstGeom prst="rect">
            <a:avLst/>
          </a:prstGeom>
        </p:spPr>
        <p:txBody>
          <a:bodyPr>
            <a:spAutoFit/>
          </a:bodyPr>
          <a:lstStyle/>
          <a:p>
            <a:pPr algn="just"/>
            <a:r>
              <a:rPr lang="en-US" sz="2000" dirty="0" smtClean="0">
                <a:latin typeface="Arial" pitchFamily="34" charset="0"/>
                <a:cs typeface="Arial" pitchFamily="34" charset="0"/>
              </a:rPr>
              <a:t>A novel IFO estimation technique that reduces both the power and computational cost in robust OFDM implementations.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342900" indent="-342900"/>
            <a:r>
              <a:rPr lang="en-US" sz="4000" b="1" i="1" dirty="0" smtClean="0"/>
              <a:t>Research Introduction</a:t>
            </a:r>
            <a:endParaRPr lang="en-US" sz="4000" b="1" i="1" dirty="0"/>
          </a:p>
        </p:txBody>
      </p:sp>
      <p:sp>
        <p:nvSpPr>
          <p:cNvPr id="17" name="Date Placeholder 16"/>
          <p:cNvSpPr>
            <a:spLocks noGrp="1"/>
          </p:cNvSpPr>
          <p:nvPr>
            <p:ph type="dt" sz="half" idx="14"/>
          </p:nvPr>
        </p:nvSpPr>
        <p:spPr/>
        <p:txBody>
          <a:bodyPr/>
          <a:lstStyle/>
          <a:p>
            <a:fld id="{A4AF826B-8771-406F-8B00-87EF8E158D38}" type="datetime4">
              <a:rPr lang="en-US" smtClean="0"/>
              <a:pPr/>
              <a:t>September 28, 2015</a:t>
            </a:fld>
            <a:endParaRPr lang="en-US" dirty="0"/>
          </a:p>
        </p:txBody>
      </p:sp>
      <p:sp>
        <p:nvSpPr>
          <p:cNvPr id="18" name="Slide Number Placeholder 17"/>
          <p:cNvSpPr>
            <a:spLocks noGrp="1"/>
          </p:cNvSpPr>
          <p:nvPr>
            <p:ph type="sldNum" sz="quarter" idx="15"/>
          </p:nvPr>
        </p:nvSpPr>
        <p:spPr/>
        <p:txBody>
          <a:bodyPr/>
          <a:lstStyle/>
          <a:p>
            <a:fld id="{8602B8DB-2F9B-4747-B883-1E2ED0C5C15F}" type="slidenum">
              <a:rPr lang="en-US" smtClean="0"/>
              <a:pPr/>
              <a:t>9</a:t>
            </a:fld>
            <a:endParaRPr lang="en-US"/>
          </a:p>
        </p:txBody>
      </p:sp>
      <p:sp>
        <p:nvSpPr>
          <p:cNvPr id="19" name="Footer Placeholder 18"/>
          <p:cNvSpPr>
            <a:spLocks noGrp="1"/>
          </p:cNvSpPr>
          <p:nvPr>
            <p:ph type="ftr" sz="quarter" idx="16"/>
          </p:nvPr>
        </p:nvSpPr>
        <p:spPr/>
        <p:txBody>
          <a:bodyPr/>
          <a:lstStyle/>
          <a:p>
            <a:r>
              <a:rPr lang="en-US" smtClean="0"/>
              <a:t>Techniques for Multi-Standard Cognitive Radios on FPGAs</a:t>
            </a:r>
            <a:endParaRPr lang="en-US"/>
          </a:p>
        </p:txBody>
      </p:sp>
      <p:sp>
        <p:nvSpPr>
          <p:cNvPr id="16" name="Text Placeholder 6"/>
          <p:cNvSpPr>
            <a:spLocks noGrp="1"/>
          </p:cNvSpPr>
          <p:nvPr>
            <p:ph type="body" sz="quarter" idx="13"/>
          </p:nvPr>
        </p:nvSpPr>
        <p:spPr>
          <a:xfrm>
            <a:off x="457200" y="838200"/>
            <a:ext cx="8229600" cy="533400"/>
          </a:xfrm>
        </p:spPr>
        <p:txBody>
          <a:bodyPr>
            <a:normAutofit/>
          </a:bodyPr>
          <a:lstStyle/>
          <a:p>
            <a:pPr marL="341313" indent="-341313"/>
            <a:r>
              <a:rPr lang="en-US" sz="2000" b="1" dirty="0" smtClean="0">
                <a:latin typeface="Arial" pitchFamily="34" charset="0"/>
                <a:cs typeface="Arial" pitchFamily="34" charset="0"/>
              </a:rPr>
              <a:t>Research Contributions:</a:t>
            </a:r>
            <a:endParaRPr lang="en-US" sz="2000" dirty="0">
              <a:latin typeface="Arial" pitchFamily="34" charset="0"/>
              <a:cs typeface="Arial" pitchFamily="34" charset="0"/>
            </a:endParaRPr>
          </a:p>
        </p:txBody>
      </p:sp>
      <p:sp>
        <p:nvSpPr>
          <p:cNvPr id="12" name="Rectangle 11"/>
          <p:cNvSpPr/>
          <p:nvPr/>
        </p:nvSpPr>
        <p:spPr>
          <a:xfrm>
            <a:off x="457200" y="2814935"/>
            <a:ext cx="8229600" cy="461665"/>
          </a:xfrm>
          <a:prstGeom prst="rect">
            <a:avLst/>
          </a:prstGeom>
        </p:spPr>
        <p:txBody>
          <a:bodyPr wrap="square">
            <a:spAutoFit/>
          </a:bodyPr>
          <a:lstStyle/>
          <a:p>
            <a:pPr algn="just"/>
            <a:r>
              <a:rPr lang="en-US" sz="1200" b="1" i="1" dirty="0" smtClean="0">
                <a:latin typeface="Arial" pitchFamily="34" charset="0"/>
                <a:cs typeface="Arial" pitchFamily="34" charset="0"/>
              </a:rPr>
              <a:t>(5) </a:t>
            </a:r>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“Spectrally Efficient Emission Mask Shaping for OFDM Cognitive Radios,” under 2</a:t>
            </a:r>
            <a:r>
              <a:rPr lang="en-US" sz="1200" i="1" baseline="30000" dirty="0" smtClean="0">
                <a:latin typeface="Arial" pitchFamily="34" charset="0"/>
                <a:cs typeface="Arial" pitchFamily="34" charset="0"/>
              </a:rPr>
              <a:t>nd</a:t>
            </a:r>
            <a:r>
              <a:rPr lang="en-US" sz="1200" i="1" dirty="0" smtClean="0">
                <a:latin typeface="Arial" pitchFamily="34" charset="0"/>
                <a:cs typeface="Arial" pitchFamily="34" charset="0"/>
              </a:rPr>
              <a:t> round review for Digital Signal Processing Journal.</a:t>
            </a:r>
            <a:endParaRPr lang="en-US" sz="1200" i="1" dirty="0">
              <a:latin typeface="Arial" pitchFamily="34" charset="0"/>
              <a:cs typeface="Arial" pitchFamily="34" charset="0"/>
            </a:endParaRPr>
          </a:p>
        </p:txBody>
      </p:sp>
      <p:sp>
        <p:nvSpPr>
          <p:cNvPr id="13" name="Rectangle 12"/>
          <p:cNvSpPr/>
          <p:nvPr/>
        </p:nvSpPr>
        <p:spPr>
          <a:xfrm>
            <a:off x="457200" y="2281535"/>
            <a:ext cx="8229600" cy="461665"/>
          </a:xfrm>
          <a:prstGeom prst="rect">
            <a:avLst/>
          </a:prstGeom>
        </p:spPr>
        <p:txBody>
          <a:bodyPr>
            <a:spAutoFit/>
          </a:bodyPr>
          <a:lstStyle/>
          <a:p>
            <a:pPr algn="just"/>
            <a:r>
              <a:rPr lang="en-US" sz="1200" b="1" i="1" dirty="0" smtClean="0">
                <a:latin typeface="Arial" pitchFamily="34" charset="0"/>
                <a:cs typeface="Arial" pitchFamily="34" charset="0"/>
              </a:rPr>
              <a:t>(4) </a:t>
            </a:r>
            <a:r>
              <a:rPr lang="en-US" sz="1200" i="1" dirty="0" smtClean="0">
                <a:latin typeface="Arial" pitchFamily="34" charset="0"/>
                <a:cs typeface="Arial" pitchFamily="34" charset="0"/>
              </a:rPr>
              <a:t>T. H. Pham,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and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“Shaping Spectral Leakage for IEEE 802.11p Vehicular Communications," in Proceedings of IEEE Vehicular Technology Conference (VTC Spring), Seoul, Korea, May 2014.</a:t>
            </a:r>
            <a:endParaRPr lang="en-US" sz="1200" i="1" dirty="0">
              <a:latin typeface="Arial" pitchFamily="34" charset="0"/>
              <a:cs typeface="Arial" pitchFamily="34" charset="0"/>
            </a:endParaRPr>
          </a:p>
        </p:txBody>
      </p:sp>
      <p:sp>
        <p:nvSpPr>
          <p:cNvPr id="14" name="Rectangle 13"/>
          <p:cNvSpPr/>
          <p:nvPr/>
        </p:nvSpPr>
        <p:spPr>
          <a:xfrm>
            <a:off x="457200" y="4567535"/>
            <a:ext cx="8229600" cy="646331"/>
          </a:xfrm>
          <a:prstGeom prst="rect">
            <a:avLst/>
          </a:prstGeom>
        </p:spPr>
        <p:txBody>
          <a:bodyPr>
            <a:spAutoFit/>
          </a:bodyPr>
          <a:lstStyle/>
          <a:p>
            <a:pPr algn="just"/>
            <a:r>
              <a:rPr lang="en-US" sz="1200" b="1" i="1" dirty="0" smtClean="0">
                <a:latin typeface="Arial" pitchFamily="34" charset="0"/>
                <a:cs typeface="Arial" pitchFamily="34" charset="0"/>
              </a:rPr>
              <a:t>(6) </a:t>
            </a:r>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“Efficient Multi-Standard Cognitive Radios on FPGAs," PhD Forum Poster in Proceedings of the International Conference on Field Programmable Logic and Applications (FPL), Munich, Germany, September 2014.</a:t>
            </a:r>
            <a:endParaRPr lang="en-US" sz="1200" i="1" dirty="0">
              <a:latin typeface="Arial" pitchFamily="34" charset="0"/>
              <a:cs typeface="Arial" pitchFamily="34" charset="0"/>
            </a:endParaRPr>
          </a:p>
        </p:txBody>
      </p:sp>
      <p:sp>
        <p:nvSpPr>
          <p:cNvPr id="15" name="Rectangle 14"/>
          <p:cNvSpPr/>
          <p:nvPr/>
        </p:nvSpPr>
        <p:spPr>
          <a:xfrm>
            <a:off x="457200" y="5253335"/>
            <a:ext cx="8229600" cy="461665"/>
          </a:xfrm>
          <a:prstGeom prst="rect">
            <a:avLst/>
          </a:prstGeom>
        </p:spPr>
        <p:txBody>
          <a:bodyPr>
            <a:spAutoFit/>
          </a:bodyPr>
          <a:lstStyle/>
          <a:p>
            <a:pPr algn="just"/>
            <a:r>
              <a:rPr lang="en-US" sz="1200" b="1" i="1" dirty="0" smtClean="0">
                <a:latin typeface="Arial" pitchFamily="34" charset="0"/>
                <a:cs typeface="Arial" pitchFamily="34" charset="0"/>
              </a:rPr>
              <a:t>(7) </a:t>
            </a:r>
            <a:r>
              <a:rPr lang="en-US" sz="1200" i="1" dirty="0" smtClean="0">
                <a:latin typeface="Arial" pitchFamily="34" charset="0"/>
                <a:cs typeface="Arial" pitchFamily="34" charset="0"/>
              </a:rPr>
              <a:t>T. H. Pham, S. A. </a:t>
            </a:r>
            <a:r>
              <a:rPr lang="en-US" sz="1200" i="1" dirty="0" err="1" smtClean="0">
                <a:latin typeface="Arial" pitchFamily="34" charset="0"/>
                <a:cs typeface="Arial" pitchFamily="34" charset="0"/>
              </a:rPr>
              <a:t>Fahmy</a:t>
            </a:r>
            <a:r>
              <a:rPr lang="en-US" sz="1200" i="1" dirty="0" smtClean="0">
                <a:latin typeface="Arial" pitchFamily="34" charset="0"/>
                <a:cs typeface="Arial" pitchFamily="34" charset="0"/>
              </a:rPr>
              <a:t>, and I. V. </a:t>
            </a:r>
            <a:r>
              <a:rPr lang="en-US" sz="1200" i="1" dirty="0" err="1" smtClean="0">
                <a:latin typeface="Arial" pitchFamily="34" charset="0"/>
                <a:cs typeface="Arial" pitchFamily="34" charset="0"/>
              </a:rPr>
              <a:t>McLoughlin</a:t>
            </a:r>
            <a:r>
              <a:rPr lang="en-US" sz="1200" i="1" dirty="0" smtClean="0">
                <a:latin typeface="Arial" pitchFamily="34" charset="0"/>
                <a:cs typeface="Arial" pitchFamily="34" charset="0"/>
              </a:rPr>
              <a:t>, “Efficient OFDM-based baseband processing for Multi-Standard Cognitive Radios on FPGAs," in preparation for submission to ACM Transactions on Embedded Computing Systems.</a:t>
            </a:r>
            <a:endParaRPr lang="en-US" sz="1200" i="1" dirty="0">
              <a:latin typeface="Arial" pitchFamily="34" charset="0"/>
              <a:cs typeface="Arial" pitchFamily="34" charset="0"/>
            </a:endParaRPr>
          </a:p>
        </p:txBody>
      </p:sp>
      <p:sp>
        <p:nvSpPr>
          <p:cNvPr id="20" name="Rectangle 19"/>
          <p:cNvSpPr/>
          <p:nvPr/>
        </p:nvSpPr>
        <p:spPr>
          <a:xfrm>
            <a:off x="457200" y="1455003"/>
            <a:ext cx="8229600" cy="830997"/>
          </a:xfrm>
          <a:prstGeom prst="rect">
            <a:avLst/>
          </a:prstGeom>
        </p:spPr>
        <p:txBody>
          <a:bodyPr wrap="square">
            <a:spAutoFit/>
          </a:bodyPr>
          <a:lstStyle/>
          <a:p>
            <a:pPr algn="just"/>
            <a:r>
              <a:rPr lang="en-US" sz="2400" dirty="0" smtClean="0">
                <a:latin typeface="Arial" pitchFamily="34" charset="0"/>
                <a:cs typeface="Arial" pitchFamily="34" charset="0"/>
              </a:rPr>
              <a:t>A novel filtering scheme for adaptively shaping the spectral leakage of OFDM signals.</a:t>
            </a:r>
            <a:endParaRPr lang="en-US" sz="2400" dirty="0">
              <a:latin typeface="Arial" pitchFamily="34" charset="0"/>
              <a:cs typeface="Arial" pitchFamily="34" charset="0"/>
            </a:endParaRPr>
          </a:p>
        </p:txBody>
      </p:sp>
      <p:sp>
        <p:nvSpPr>
          <p:cNvPr id="21" name="Rectangle 20"/>
          <p:cNvSpPr/>
          <p:nvPr/>
        </p:nvSpPr>
        <p:spPr>
          <a:xfrm>
            <a:off x="457200" y="3733800"/>
            <a:ext cx="8305800" cy="830997"/>
          </a:xfrm>
          <a:prstGeom prst="rect">
            <a:avLst/>
          </a:prstGeom>
        </p:spPr>
        <p:txBody>
          <a:bodyPr wrap="square">
            <a:spAutoFit/>
          </a:bodyPr>
          <a:lstStyle/>
          <a:p>
            <a:pPr algn="just"/>
            <a:r>
              <a:rPr lang="en-US" sz="2400" dirty="0" smtClean="0">
                <a:latin typeface="Arial" pitchFamily="34" charset="0"/>
                <a:cs typeface="Arial" pitchFamily="34" charset="0"/>
              </a:rPr>
              <a:t>A system-level approach for designing multi-standard radios on FPGAs.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13507</TotalTime>
  <Words>9756</Words>
  <Application>Microsoft Macintosh PowerPoint</Application>
  <PresentationFormat>On-screen Show (4:3)</PresentationFormat>
  <Paragraphs>1039</Paragraphs>
  <Slides>71</Slides>
  <Notes>71</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Techniques for Multi-Standard Cognitive Radios on FPGAs</vt:lpstr>
      <vt:lpstr>OUTLINE</vt:lpstr>
      <vt:lpstr>Research Introduction</vt:lpstr>
      <vt:lpstr>Research Introduction</vt:lpstr>
      <vt:lpstr>Research Introduction</vt:lpstr>
      <vt:lpstr>Research Introduction</vt:lpstr>
      <vt:lpstr>Research Introduction</vt:lpstr>
      <vt:lpstr>Research Introduction</vt:lpstr>
      <vt:lpstr>Research Introduction</vt:lpstr>
      <vt:lpstr>OUTLINE</vt:lpstr>
      <vt:lpstr>Cognitive Radios</vt:lpstr>
      <vt:lpstr>Orthogonal Frequency Division Multiplexing (OFDM)</vt:lpstr>
      <vt:lpstr>OFDM</vt:lpstr>
      <vt:lpstr>OFDM</vt:lpstr>
      <vt:lpstr>OFDM</vt:lpstr>
      <vt:lpstr>OFDM</vt:lpstr>
      <vt:lpstr>OFDM</vt:lpstr>
      <vt:lpstr>OFDM</vt:lpstr>
      <vt:lpstr>OFDM</vt:lpstr>
      <vt:lpstr>OFDM</vt:lpstr>
      <vt:lpstr>OFDM</vt:lpstr>
      <vt:lpstr>Field Programable Gate Array (FPGA)</vt:lpstr>
      <vt:lpstr>FPGA</vt:lpstr>
      <vt:lpstr>FPGA</vt:lpstr>
      <vt:lpstr>OUTLINE</vt:lpstr>
      <vt:lpstr>Slide 26</vt:lpstr>
      <vt:lpstr>Multiplierless Correlator Design</vt:lpstr>
      <vt:lpstr>Multiplierless Correlator Design</vt:lpstr>
      <vt:lpstr>Multiplierless Correlator Design</vt:lpstr>
      <vt:lpstr>Multiplierless Correlator Design</vt:lpstr>
      <vt:lpstr>Multiplierless Correlator Design</vt:lpstr>
      <vt:lpstr>Slide 32</vt:lpstr>
      <vt:lpstr>OFDM Timing Synchronisation</vt:lpstr>
      <vt:lpstr>OFDM Timing Synchronisation</vt:lpstr>
      <vt:lpstr>OFDM Timing Synchronisation</vt:lpstr>
      <vt:lpstr>OFDM Timing Synchronisation</vt:lpstr>
      <vt:lpstr>OFDM Timing Synchronisation</vt:lpstr>
      <vt:lpstr>OFDM Timing Synchronisation</vt:lpstr>
      <vt:lpstr>OFDM Timing Synchronisation</vt:lpstr>
      <vt:lpstr>OFDM Timing Synchronisation</vt:lpstr>
      <vt:lpstr>Slide 41</vt:lpstr>
      <vt:lpstr>OFDM IFO Estimation Method</vt:lpstr>
      <vt:lpstr>OFDM IFO Estimation Method</vt:lpstr>
      <vt:lpstr>OFDM IFO Estimation Method</vt:lpstr>
      <vt:lpstr>OFDM IFO Estimation Method</vt:lpstr>
      <vt:lpstr>OFDM IFO Estimation Method</vt:lpstr>
      <vt:lpstr>OFDM IFO Estimation Method</vt:lpstr>
      <vt:lpstr>OFDM IFO Estimation Method</vt:lpstr>
      <vt:lpstr>Slide 49</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Spectrum Efficient Shaping Method</vt:lpstr>
      <vt:lpstr>Slide 59</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Architecture for Multi-Standard CRs</vt:lpstr>
      <vt:lpstr>OUTLINE</vt:lpstr>
      <vt:lpstr>Conclusion</vt:lpstr>
      <vt:lpstr>Future Direction</vt:lpstr>
      <vt:lpstr>Slide 71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Optimisation for Adaptive Embedded Wideband Radios</dc:title>
  <dc:creator>hung3</dc:creator>
  <cp:lastModifiedBy>HTHINH</cp:lastModifiedBy>
  <cp:revision>806</cp:revision>
  <dcterms:created xsi:type="dcterms:W3CDTF">2012-07-15T06:03:09Z</dcterms:created>
  <dcterms:modified xsi:type="dcterms:W3CDTF">2015-09-28T09:31:05Z</dcterms:modified>
</cp:coreProperties>
</file>